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9"/>
    <p:restoredTop sz="94674"/>
  </p:normalViewPr>
  <p:slideViewPr>
    <p:cSldViewPr snapToGrid="0" snapToObjects="1">
      <p:cViewPr>
        <p:scale>
          <a:sx n="88" d="100"/>
          <a:sy n="88" d="100"/>
        </p:scale>
        <p:origin x="-1040" y="-3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67836-E055-6345-8E50-D9D688BDEA56}" type="datetimeFigureOut">
              <a:rPr lang="es-ES_tradnl" smtClean="0"/>
              <a:t>31/03/17</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8C262-6213-3E45-BB66-872CD8DAEEB6}" type="slidenum">
              <a:rPr lang="es-ES_tradnl" smtClean="0"/>
              <a:t>‹Nr.›</a:t>
            </a:fld>
            <a:endParaRPr lang="es-ES_tradnl"/>
          </a:p>
        </p:txBody>
      </p:sp>
    </p:spTree>
    <p:extLst>
      <p:ext uri="{BB962C8B-B14F-4D97-AF65-F5344CB8AC3E}">
        <p14:creationId xmlns:p14="http://schemas.microsoft.com/office/powerpoint/2010/main" val="189620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10</a:t>
            </a:fld>
            <a:endParaRPr lang="es-ES_tradnl"/>
          </a:p>
        </p:txBody>
      </p:sp>
    </p:spTree>
    <p:extLst>
      <p:ext uri="{BB962C8B-B14F-4D97-AF65-F5344CB8AC3E}">
        <p14:creationId xmlns:p14="http://schemas.microsoft.com/office/powerpoint/2010/main" val="1833707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19</a:t>
            </a:fld>
            <a:endParaRPr lang="es-ES_tradnl"/>
          </a:p>
        </p:txBody>
      </p:sp>
    </p:spTree>
    <p:extLst>
      <p:ext uri="{BB962C8B-B14F-4D97-AF65-F5344CB8AC3E}">
        <p14:creationId xmlns:p14="http://schemas.microsoft.com/office/powerpoint/2010/main" val="1855326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20</a:t>
            </a:fld>
            <a:endParaRPr lang="es-ES_tradnl"/>
          </a:p>
        </p:txBody>
      </p:sp>
    </p:spTree>
    <p:extLst>
      <p:ext uri="{BB962C8B-B14F-4D97-AF65-F5344CB8AC3E}">
        <p14:creationId xmlns:p14="http://schemas.microsoft.com/office/powerpoint/2010/main" val="218112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21</a:t>
            </a:fld>
            <a:endParaRPr lang="es-ES_tradnl"/>
          </a:p>
        </p:txBody>
      </p:sp>
    </p:spTree>
    <p:extLst>
      <p:ext uri="{BB962C8B-B14F-4D97-AF65-F5344CB8AC3E}">
        <p14:creationId xmlns:p14="http://schemas.microsoft.com/office/powerpoint/2010/main" val="77960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11</a:t>
            </a:fld>
            <a:endParaRPr lang="es-ES_tradnl"/>
          </a:p>
        </p:txBody>
      </p:sp>
    </p:spTree>
    <p:extLst>
      <p:ext uri="{BB962C8B-B14F-4D97-AF65-F5344CB8AC3E}">
        <p14:creationId xmlns:p14="http://schemas.microsoft.com/office/powerpoint/2010/main" val="96746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12</a:t>
            </a:fld>
            <a:endParaRPr lang="es-ES_tradnl"/>
          </a:p>
        </p:txBody>
      </p:sp>
    </p:spTree>
    <p:extLst>
      <p:ext uri="{BB962C8B-B14F-4D97-AF65-F5344CB8AC3E}">
        <p14:creationId xmlns:p14="http://schemas.microsoft.com/office/powerpoint/2010/main" val="96263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13</a:t>
            </a:fld>
            <a:endParaRPr lang="es-ES_tradnl"/>
          </a:p>
        </p:txBody>
      </p:sp>
    </p:spTree>
    <p:extLst>
      <p:ext uri="{BB962C8B-B14F-4D97-AF65-F5344CB8AC3E}">
        <p14:creationId xmlns:p14="http://schemas.microsoft.com/office/powerpoint/2010/main" val="965470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14</a:t>
            </a:fld>
            <a:endParaRPr lang="es-ES_tradnl"/>
          </a:p>
        </p:txBody>
      </p:sp>
    </p:spTree>
    <p:extLst>
      <p:ext uri="{BB962C8B-B14F-4D97-AF65-F5344CB8AC3E}">
        <p14:creationId xmlns:p14="http://schemas.microsoft.com/office/powerpoint/2010/main" val="850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15</a:t>
            </a:fld>
            <a:endParaRPr lang="es-ES_tradnl"/>
          </a:p>
        </p:txBody>
      </p:sp>
    </p:spTree>
    <p:extLst>
      <p:ext uri="{BB962C8B-B14F-4D97-AF65-F5344CB8AC3E}">
        <p14:creationId xmlns:p14="http://schemas.microsoft.com/office/powerpoint/2010/main" val="185299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16</a:t>
            </a:fld>
            <a:endParaRPr lang="es-ES_tradnl"/>
          </a:p>
        </p:txBody>
      </p:sp>
    </p:spTree>
    <p:extLst>
      <p:ext uri="{BB962C8B-B14F-4D97-AF65-F5344CB8AC3E}">
        <p14:creationId xmlns:p14="http://schemas.microsoft.com/office/powerpoint/2010/main" val="103709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17</a:t>
            </a:fld>
            <a:endParaRPr lang="es-ES_tradnl"/>
          </a:p>
        </p:txBody>
      </p:sp>
    </p:spTree>
    <p:extLst>
      <p:ext uri="{BB962C8B-B14F-4D97-AF65-F5344CB8AC3E}">
        <p14:creationId xmlns:p14="http://schemas.microsoft.com/office/powerpoint/2010/main" val="133338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7488C262-6213-3E45-BB66-872CD8DAEEB6}" type="slidenum">
              <a:rPr lang="es-ES_tradnl" smtClean="0"/>
              <a:t>18</a:t>
            </a:fld>
            <a:endParaRPr lang="es-ES_tradnl"/>
          </a:p>
        </p:txBody>
      </p:sp>
    </p:spTree>
    <p:extLst>
      <p:ext uri="{BB962C8B-B14F-4D97-AF65-F5344CB8AC3E}">
        <p14:creationId xmlns:p14="http://schemas.microsoft.com/office/powerpoint/2010/main" val="46534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1916462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148232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406316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2022642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203559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717891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1032555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340567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87023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172737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2103F9C-939A-5C43-96EB-7C36DB966D41}" type="datetimeFigureOut">
              <a:rPr lang="es-ES_tradnl" smtClean="0"/>
              <a:t>31/03/17</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9502366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03F9C-939A-5C43-96EB-7C36DB966D41}" type="datetimeFigureOut">
              <a:rPr lang="es-ES_tradnl" smtClean="0"/>
              <a:t>31/03/17</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C7C02-CFF4-2F4F-B961-5A3C22E7A2A7}" type="slidenum">
              <a:rPr lang="es-ES_tradnl" smtClean="0"/>
              <a:t>‹Nr.›</a:t>
            </a:fld>
            <a:endParaRPr lang="es-ES_tradnl"/>
          </a:p>
        </p:txBody>
      </p:sp>
    </p:spTree>
    <p:extLst>
      <p:ext uri="{BB962C8B-B14F-4D97-AF65-F5344CB8AC3E}">
        <p14:creationId xmlns:p14="http://schemas.microsoft.com/office/powerpoint/2010/main" val="1358853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4.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hyperlink" Target="file://localhost/Volumes/OSCAR%20PEREZ/Oscar%20A.%20P%C3%A9rez%20Sayago/2.%20BIBLIOTECA/1.%20IGLESIA/1.%20EVANGELIZACI%C3%93N/1.%20PASTORAL/1.%20PASTORAL%20EDUCATIVA/1.%20PASTORAL%20EDUCATIVA/BIBLIOTECA/7.%20VIDEOS/Adidas.%20Break%20Free.mp4" TargetMode="External"/><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hyperlink" Target="file://localhost/Volumes/OSCAR%20PEREZ/Oscar%20A.%20P%C3%A9rez%20Sayago/2.%20BIBLIOTECA/1.%20IGLESIA/1.%20EVANGELIZACI%C3%93N/1.%20PASTORAL/1.%20PASTORAL%20EDUCATIVA/1.%20PASTORAL%20EDUCATIVA/BIBLIOTECA/7.%20VIDEOS/Di%C3%A1logo%20de%20Shrek.%20El%20interior.mp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hyperlink" Target="mailto:oscarp347@gmail.com" TargetMode="External"/><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4.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hyperlink" Target="file://localhost/Volumes/OSCAR%20PEREZ/Oscar%20A.%20P%C3%A9rez%20Sayago/2.%20BIBLIOTECA/1.%20IGLESIA/1.%20EVANGELIZACI%C3%93N/1.%20PASTORAL/1.%20PASTORAL%20EDUCATIVA/1.%20PASTORAL%20EDUCATIVA/BIBLIOTECA/7.%20VIDEOS/Inteligencia%20espiritual.%20El%20ego..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b="29188"/>
          <a:stretch/>
        </p:blipFill>
        <p:spPr>
          <a:xfrm>
            <a:off x="20" y="10"/>
            <a:ext cx="12191980" cy="5395902"/>
          </a:xfrm>
          <a:prstGeom prst="rect">
            <a:avLst/>
          </a:prstGeom>
        </p:spPr>
      </p:pic>
      <p:sp>
        <p:nvSpPr>
          <p:cNvPr id="5" name="CuadroTexto 4"/>
          <p:cNvSpPr txBox="1"/>
          <p:nvPr/>
        </p:nvSpPr>
        <p:spPr>
          <a:xfrm>
            <a:off x="477157" y="5577568"/>
            <a:ext cx="11237686" cy="822326"/>
          </a:xfrm>
          <a:prstGeom prst="rect">
            <a:avLst/>
          </a:prstGeom>
        </p:spPr>
        <p:txBody>
          <a:bodyPr vert="horz" lIns="91440" tIns="45720" rIns="91440" bIns="45720" rtlCol="0" anchor="ctr">
            <a:noAutofit/>
          </a:bodyPr>
          <a:lstStyle/>
          <a:p>
            <a:pPr algn="ctr">
              <a:lnSpc>
                <a:spcPct val="90000"/>
              </a:lnSpc>
              <a:spcBef>
                <a:spcPct val="0"/>
              </a:spcBef>
            </a:pPr>
            <a:r>
              <a:rPr lang="es-ES_tradnl" sz="4500" b="1" dirty="0" smtClean="0">
                <a:latin typeface="Britannic Bold" charset="0"/>
                <a:ea typeface="Britannic Bold" charset="0"/>
                <a:cs typeface="Britannic Bold" charset="0"/>
              </a:rPr>
              <a:t>INTELIGENCIA ESPIRITUAL EN LA PRÁCTICA</a:t>
            </a:r>
          </a:p>
          <a:p>
            <a:pPr algn="ctr">
              <a:lnSpc>
                <a:spcPct val="90000"/>
              </a:lnSpc>
              <a:spcBef>
                <a:spcPct val="0"/>
              </a:spcBef>
            </a:pPr>
            <a:r>
              <a:rPr lang="es-ES_tradnl" sz="2400" b="1" dirty="0" smtClean="0">
                <a:latin typeface="Britannic Bold" charset="0"/>
                <a:ea typeface="Britannic Bold" charset="0"/>
                <a:cs typeface="Britannic Bold" charset="0"/>
              </a:rPr>
              <a:t>Cómo aplicarla en la vida diaria</a:t>
            </a:r>
            <a:endParaRPr lang="es-ES_tradnl" sz="2400" b="1" dirty="0">
              <a:latin typeface="Britannic Bold" charset="0"/>
              <a:ea typeface="Britannic Bold" charset="0"/>
              <a:cs typeface="Britannic Bold" charset="0"/>
            </a:endParaRPr>
          </a:p>
        </p:txBody>
      </p:sp>
    </p:spTree>
    <p:extLst>
      <p:ext uri="{BB962C8B-B14F-4D97-AF65-F5344CB8AC3E}">
        <p14:creationId xmlns:p14="http://schemas.microsoft.com/office/powerpoint/2010/main" val="23819463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2" name="CuadroTexto 1"/>
          <p:cNvSpPr txBox="1"/>
          <p:nvPr/>
        </p:nvSpPr>
        <p:spPr>
          <a:xfrm>
            <a:off x="2286000" y="928914"/>
            <a:ext cx="9688379" cy="156966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Puede haber personas con problemas de autoestima, con un ego inflado, o herido, que en el mundo académico se llama </a:t>
            </a:r>
            <a:r>
              <a:rPr lang="es-ES_tradnl" sz="2400" b="1" i="1" dirty="0" smtClean="0">
                <a:latin typeface="Candara" charset="0"/>
                <a:ea typeface="Candara" charset="0"/>
                <a:cs typeface="Candara" charset="0"/>
              </a:rPr>
              <a:t>ego ruidoso</a:t>
            </a:r>
            <a:r>
              <a:rPr lang="es-ES_tradnl" sz="2400" dirty="0" smtClean="0">
                <a:latin typeface="Candara" charset="0"/>
                <a:ea typeface="Candara" charset="0"/>
                <a:cs typeface="Candara" charset="0"/>
              </a:rPr>
              <a:t>. También pueden haber personas con una autoestima sólida y un ego regulado, que se denomina </a:t>
            </a:r>
            <a:r>
              <a:rPr lang="es-ES_tradnl" sz="2400" b="1" i="1" dirty="0" smtClean="0">
                <a:latin typeface="Candara" charset="0"/>
                <a:ea typeface="Candara" charset="0"/>
                <a:cs typeface="Candara" charset="0"/>
              </a:rPr>
              <a:t>ego silencioso.</a:t>
            </a:r>
            <a:endParaRPr lang="es-ES_tradnl" sz="2400" b="1" i="1" dirty="0">
              <a:latin typeface="Candara" charset="0"/>
              <a:ea typeface="Candara" charset="0"/>
              <a:cs typeface="Candara"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385" y="2632353"/>
            <a:ext cx="8309608" cy="4013200"/>
          </a:xfrm>
          <a:prstGeom prst="rect">
            <a:avLst/>
          </a:prstGeom>
        </p:spPr>
      </p:pic>
      <p:pic>
        <p:nvPicPr>
          <p:cNvPr id="6" name="Imagen 5"/>
          <p:cNvPicPr>
            <a:picLocks noChangeAspect="1"/>
          </p:cNvPicPr>
          <p:nvPr/>
        </p:nvPicPr>
        <p:blipFill>
          <a:blip r:embed="rId4"/>
          <a:stretch>
            <a:fillRect/>
          </a:stretch>
        </p:blipFill>
        <p:spPr>
          <a:xfrm>
            <a:off x="0" y="-1"/>
            <a:ext cx="2133600" cy="6858000"/>
          </a:xfrm>
          <a:prstGeom prst="rect">
            <a:avLst/>
          </a:prstGeom>
        </p:spPr>
      </p:pic>
    </p:spTree>
    <p:extLst>
      <p:ext uri="{BB962C8B-B14F-4D97-AF65-F5344CB8AC3E}">
        <p14:creationId xmlns:p14="http://schemas.microsoft.com/office/powerpoint/2010/main" val="1818922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5" name="CuadroTexto 4"/>
          <p:cNvSpPr txBox="1"/>
          <p:nvPr/>
        </p:nvSpPr>
        <p:spPr>
          <a:xfrm>
            <a:off x="2286000" y="986971"/>
            <a:ext cx="9688379" cy="1938992"/>
          </a:xfrm>
          <a:prstGeom prst="rect">
            <a:avLst/>
          </a:prstGeom>
          <a:noFill/>
        </p:spPr>
        <p:txBody>
          <a:bodyPr wrap="square" rtlCol="0">
            <a:spAutoFit/>
          </a:bodyPr>
          <a:lstStyle/>
          <a:p>
            <a:r>
              <a:rPr lang="es-ES_tradnl" sz="2400" dirty="0" smtClean="0">
                <a:latin typeface="Candara" charset="0"/>
                <a:ea typeface="Candara" charset="0"/>
                <a:cs typeface="Candara" charset="0"/>
              </a:rPr>
              <a:t>Las tres megaconductas del ego son:</a:t>
            </a:r>
          </a:p>
          <a:p>
            <a:endParaRPr lang="es-ES_tradnl" sz="2400" dirty="0">
              <a:latin typeface="Candara" charset="0"/>
              <a:ea typeface="Candara" charset="0"/>
              <a:cs typeface="Candara" charset="0"/>
            </a:endParaRPr>
          </a:p>
          <a:p>
            <a:pPr marL="457200" indent="-457200">
              <a:buAutoNum type="arabicPeriod"/>
            </a:pPr>
            <a:r>
              <a:rPr lang="es-ES_tradnl" sz="2400" dirty="0" smtClean="0">
                <a:latin typeface="Candara" charset="0"/>
                <a:ea typeface="Candara" charset="0"/>
                <a:cs typeface="Candara" charset="0"/>
              </a:rPr>
              <a:t>Estar comparándose con otros continuamente.</a:t>
            </a:r>
          </a:p>
          <a:p>
            <a:pPr marL="457200" indent="-457200">
              <a:buAutoNum type="arabicPeriod"/>
            </a:pPr>
            <a:r>
              <a:rPr lang="es-ES_tradnl" sz="2400" dirty="0" smtClean="0">
                <a:latin typeface="Candara" charset="0"/>
                <a:ea typeface="Candara" charset="0"/>
                <a:cs typeface="Candara" charset="0"/>
              </a:rPr>
              <a:t>Estar a la defensiva.</a:t>
            </a:r>
          </a:p>
          <a:p>
            <a:pPr marL="457200" indent="-457200">
              <a:buAutoNum type="arabicPeriod"/>
            </a:pPr>
            <a:r>
              <a:rPr lang="es-ES_tradnl" sz="2400" dirty="0" smtClean="0">
                <a:latin typeface="Candara" charset="0"/>
                <a:ea typeface="Candara" charset="0"/>
                <a:cs typeface="Candara" charset="0"/>
              </a:rPr>
              <a:t>Mostrar su brillantez.</a:t>
            </a:r>
            <a:endParaRPr lang="es-ES_tradnl" sz="2400" dirty="0">
              <a:latin typeface="Candara" charset="0"/>
              <a:ea typeface="Candara" charset="0"/>
              <a:cs typeface="Candara" charset="0"/>
            </a:endParaRPr>
          </a:p>
        </p:txBody>
      </p:sp>
      <p:pic>
        <p:nvPicPr>
          <p:cNvPr id="7" name="Imagen 6"/>
          <p:cNvPicPr>
            <a:picLocks noChangeAspect="1"/>
          </p:cNvPicPr>
          <p:nvPr/>
        </p:nvPicPr>
        <p:blipFill>
          <a:blip r:embed="rId4"/>
          <a:stretch>
            <a:fillRect/>
          </a:stretch>
        </p:blipFill>
        <p:spPr>
          <a:xfrm>
            <a:off x="3512456" y="2925963"/>
            <a:ext cx="7460343" cy="3729225"/>
          </a:xfrm>
          <a:prstGeom prst="rect">
            <a:avLst/>
          </a:prstGeom>
        </p:spPr>
      </p:pic>
    </p:spTree>
    <p:extLst>
      <p:ext uri="{BB962C8B-B14F-4D97-AF65-F5344CB8AC3E}">
        <p14:creationId xmlns:p14="http://schemas.microsoft.com/office/powerpoint/2010/main" val="573759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048663" y="2205313"/>
            <a:ext cx="5841868" cy="3876174"/>
          </a:xfrm>
          <a:prstGeom prst="rect">
            <a:avLst/>
          </a:prstGeom>
        </p:spPr>
      </p:pic>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4"/>
          <a:stretch>
            <a:fillRect/>
          </a:stretch>
        </p:blipFill>
        <p:spPr>
          <a:xfrm>
            <a:off x="0" y="-1"/>
            <a:ext cx="2133600" cy="6858000"/>
          </a:xfrm>
          <a:prstGeom prst="rect">
            <a:avLst/>
          </a:prstGeom>
        </p:spPr>
      </p:pic>
      <p:sp>
        <p:nvSpPr>
          <p:cNvPr id="2" name="CuadroTexto 1"/>
          <p:cNvSpPr txBox="1"/>
          <p:nvPr/>
        </p:nvSpPr>
        <p:spPr>
          <a:xfrm>
            <a:off x="2286000" y="943429"/>
            <a:ext cx="9688379" cy="2308324"/>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Comparar es un hábito en la vida. Constantemente estamos explorando nuestro entorno para evaluar qué tan competentes cosmos y para ver si existen amenazas contra nuestra sensación de valía personal. De ahí que siempre tendemos a hablar mal de los demás.</a:t>
            </a:r>
          </a:p>
          <a:p>
            <a:pPr algn="just"/>
            <a:endParaRPr lang="es-ES_tradnl" sz="2400" dirty="0">
              <a:latin typeface="Candara" charset="0"/>
              <a:ea typeface="Candara" charset="0"/>
              <a:cs typeface="Candara" charset="0"/>
            </a:endParaRPr>
          </a:p>
          <a:p>
            <a:pPr algn="just"/>
            <a:endParaRPr lang="es-ES_tradnl" sz="2400" dirty="0">
              <a:latin typeface="Candara" charset="0"/>
              <a:ea typeface="Candara" charset="0"/>
              <a:cs typeface="Candara" charset="0"/>
            </a:endParaRPr>
          </a:p>
        </p:txBody>
      </p:sp>
      <p:sp>
        <p:nvSpPr>
          <p:cNvPr id="4" name="CuadroTexto 3"/>
          <p:cNvSpPr txBox="1"/>
          <p:nvPr/>
        </p:nvSpPr>
        <p:spPr>
          <a:xfrm>
            <a:off x="2383098" y="2815272"/>
            <a:ext cx="2307772" cy="584775"/>
          </a:xfrm>
          <a:prstGeom prst="rect">
            <a:avLst/>
          </a:prstGeom>
          <a:noFill/>
          <a:ln>
            <a:solidFill>
              <a:schemeClr val="accent1"/>
            </a:solidFill>
          </a:ln>
        </p:spPr>
        <p:txBody>
          <a:bodyPr wrap="square" rtlCol="0">
            <a:spAutoFit/>
          </a:bodyPr>
          <a:lstStyle/>
          <a:p>
            <a:pPr algn="ctr"/>
            <a:r>
              <a:rPr lang="es-ES_tradnl" sz="1600" dirty="0" smtClean="0">
                <a:latin typeface="Candara" charset="0"/>
                <a:ea typeface="Candara" charset="0"/>
                <a:cs typeface="Candara" charset="0"/>
              </a:rPr>
              <a:t>1. ¿Qué me motiva a hacer el comentario?</a:t>
            </a:r>
            <a:endParaRPr lang="es-ES_tradnl" sz="1600" dirty="0">
              <a:latin typeface="Candara" charset="0"/>
              <a:ea typeface="Candara" charset="0"/>
              <a:cs typeface="Candara" charset="0"/>
            </a:endParaRPr>
          </a:p>
        </p:txBody>
      </p:sp>
      <p:sp>
        <p:nvSpPr>
          <p:cNvPr id="7" name="CuadroTexto 6"/>
          <p:cNvSpPr txBox="1"/>
          <p:nvPr/>
        </p:nvSpPr>
        <p:spPr>
          <a:xfrm>
            <a:off x="2286000" y="4492312"/>
            <a:ext cx="2307772" cy="584775"/>
          </a:xfrm>
          <a:prstGeom prst="rect">
            <a:avLst/>
          </a:prstGeom>
          <a:noFill/>
          <a:ln>
            <a:solidFill>
              <a:schemeClr val="accent1"/>
            </a:solidFill>
          </a:ln>
        </p:spPr>
        <p:txBody>
          <a:bodyPr wrap="square" rtlCol="0">
            <a:spAutoFit/>
          </a:bodyPr>
          <a:lstStyle/>
          <a:p>
            <a:pPr algn="ctr"/>
            <a:r>
              <a:rPr lang="es-ES_tradnl" sz="1600" dirty="0" smtClean="0">
                <a:latin typeface="Candara" charset="0"/>
                <a:ea typeface="Candara" charset="0"/>
                <a:cs typeface="Candara" charset="0"/>
              </a:rPr>
              <a:t>2. Mi comentario le sirve a alguien?</a:t>
            </a:r>
            <a:endParaRPr lang="es-ES_tradnl" sz="1600" dirty="0">
              <a:latin typeface="Candara" charset="0"/>
              <a:ea typeface="Candara" charset="0"/>
              <a:cs typeface="Candara" charset="0"/>
            </a:endParaRPr>
          </a:p>
        </p:txBody>
      </p:sp>
      <p:sp>
        <p:nvSpPr>
          <p:cNvPr id="9" name="CuadroTexto 8"/>
          <p:cNvSpPr txBox="1"/>
          <p:nvPr/>
        </p:nvSpPr>
        <p:spPr>
          <a:xfrm>
            <a:off x="4593772" y="6169352"/>
            <a:ext cx="4379640" cy="584775"/>
          </a:xfrm>
          <a:prstGeom prst="rect">
            <a:avLst/>
          </a:prstGeom>
          <a:noFill/>
          <a:ln>
            <a:solidFill>
              <a:schemeClr val="accent1"/>
            </a:solidFill>
          </a:ln>
        </p:spPr>
        <p:txBody>
          <a:bodyPr wrap="square" rtlCol="0">
            <a:spAutoFit/>
          </a:bodyPr>
          <a:lstStyle/>
          <a:p>
            <a:pPr algn="ctr"/>
            <a:r>
              <a:rPr lang="es-ES_tradnl" sz="1600" dirty="0" smtClean="0">
                <a:latin typeface="Candara" charset="0"/>
                <a:ea typeface="Candara" charset="0"/>
                <a:cs typeface="Candara" charset="0"/>
              </a:rPr>
              <a:t>3. ¿Estoy seguro de que es 100 por ciento verdad?</a:t>
            </a:r>
            <a:endParaRPr lang="es-ES_tradnl" sz="1600" dirty="0">
              <a:latin typeface="Candara" charset="0"/>
              <a:ea typeface="Candara" charset="0"/>
              <a:cs typeface="Candara" charset="0"/>
            </a:endParaRPr>
          </a:p>
        </p:txBody>
      </p:sp>
      <p:sp>
        <p:nvSpPr>
          <p:cNvPr id="10" name="CuadroTexto 9"/>
          <p:cNvSpPr txBox="1"/>
          <p:nvPr/>
        </p:nvSpPr>
        <p:spPr>
          <a:xfrm>
            <a:off x="9554645" y="3126409"/>
            <a:ext cx="2307772" cy="338554"/>
          </a:xfrm>
          <a:prstGeom prst="rect">
            <a:avLst/>
          </a:prstGeom>
          <a:noFill/>
          <a:ln>
            <a:solidFill>
              <a:schemeClr val="accent1"/>
            </a:solidFill>
          </a:ln>
        </p:spPr>
        <p:txBody>
          <a:bodyPr wrap="square" rtlCol="0">
            <a:spAutoFit/>
          </a:bodyPr>
          <a:lstStyle/>
          <a:p>
            <a:pPr algn="ctr"/>
            <a:r>
              <a:rPr lang="es-ES_tradnl" sz="1600" dirty="0" smtClean="0">
                <a:latin typeface="Candara" charset="0"/>
                <a:ea typeface="Candara" charset="0"/>
                <a:cs typeface="Candara" charset="0"/>
              </a:rPr>
              <a:t>4. Se lo diría en su cara?</a:t>
            </a:r>
            <a:endParaRPr lang="es-ES_tradnl" sz="1600" dirty="0">
              <a:latin typeface="Candara" charset="0"/>
              <a:ea typeface="Candara" charset="0"/>
              <a:cs typeface="Candara" charset="0"/>
            </a:endParaRPr>
          </a:p>
        </p:txBody>
      </p:sp>
      <p:sp>
        <p:nvSpPr>
          <p:cNvPr id="11" name="CuadroTexto 10"/>
          <p:cNvSpPr txBox="1"/>
          <p:nvPr/>
        </p:nvSpPr>
        <p:spPr>
          <a:xfrm>
            <a:off x="9497822" y="4344360"/>
            <a:ext cx="2307772" cy="584775"/>
          </a:xfrm>
          <a:prstGeom prst="rect">
            <a:avLst/>
          </a:prstGeom>
          <a:noFill/>
          <a:ln>
            <a:solidFill>
              <a:schemeClr val="accent1"/>
            </a:solidFill>
          </a:ln>
        </p:spPr>
        <p:txBody>
          <a:bodyPr wrap="square" rtlCol="0">
            <a:spAutoFit/>
          </a:bodyPr>
          <a:lstStyle/>
          <a:p>
            <a:pPr algn="ctr"/>
            <a:r>
              <a:rPr lang="es-ES_tradnl" sz="1600" dirty="0" smtClean="0">
                <a:latin typeface="Candara" charset="0"/>
                <a:ea typeface="Candara" charset="0"/>
                <a:cs typeface="Candara" charset="0"/>
              </a:rPr>
              <a:t>5. ¿Me hace una mejor persona?</a:t>
            </a:r>
            <a:endParaRPr lang="es-ES_tradnl" sz="1600" dirty="0">
              <a:latin typeface="Candara" charset="0"/>
              <a:ea typeface="Candara" charset="0"/>
              <a:cs typeface="Candara" charset="0"/>
            </a:endParaRPr>
          </a:p>
        </p:txBody>
      </p:sp>
    </p:spTree>
    <p:extLst>
      <p:ext uri="{BB962C8B-B14F-4D97-AF65-F5344CB8AC3E}">
        <p14:creationId xmlns:p14="http://schemas.microsoft.com/office/powerpoint/2010/main" val="484828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2" name="CuadroTexto 1"/>
          <p:cNvSpPr txBox="1"/>
          <p:nvPr/>
        </p:nvSpPr>
        <p:spPr>
          <a:xfrm>
            <a:off x="2286000" y="957943"/>
            <a:ext cx="9688379" cy="1938992"/>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Todos los seres humanos tenemos un ego; por consiguiente, es humano usar mecanismos de defensa. Cuando sientes que la realidad entra en conflicto con las creencias que tienen  de ti mismo, se genera conflicto y estrés, siendo normal usar mecanismos de defensa que ayuden a aliviar las sensaciones desagradables.</a:t>
            </a:r>
            <a:endParaRPr lang="es-ES_tradnl" sz="2400" dirty="0">
              <a:latin typeface="Candara" charset="0"/>
              <a:ea typeface="Candara" charset="0"/>
              <a:cs typeface="Candara" charset="0"/>
            </a:endParaRPr>
          </a:p>
        </p:txBody>
      </p:sp>
      <p:pic>
        <p:nvPicPr>
          <p:cNvPr id="4" name="Imagen 3"/>
          <p:cNvPicPr>
            <a:picLocks noChangeAspect="1"/>
          </p:cNvPicPr>
          <p:nvPr/>
        </p:nvPicPr>
        <p:blipFill>
          <a:blip r:embed="rId4"/>
          <a:stretch>
            <a:fillRect/>
          </a:stretch>
        </p:blipFill>
        <p:spPr>
          <a:xfrm>
            <a:off x="3873500" y="2896935"/>
            <a:ext cx="6273800" cy="3742204"/>
          </a:xfrm>
          <a:prstGeom prst="rect">
            <a:avLst/>
          </a:prstGeom>
        </p:spPr>
      </p:pic>
    </p:spTree>
    <p:extLst>
      <p:ext uri="{BB962C8B-B14F-4D97-AF65-F5344CB8AC3E}">
        <p14:creationId xmlns:p14="http://schemas.microsoft.com/office/powerpoint/2010/main" val="2002518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2" name="CuadroTexto 1"/>
          <p:cNvSpPr txBox="1"/>
          <p:nvPr/>
        </p:nvSpPr>
        <p:spPr>
          <a:xfrm>
            <a:off x="2286000" y="957943"/>
            <a:ext cx="9688379" cy="156966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Es fácil identificar a una persona capturada por su ego mostrando su brillantez, al alabarse a sí mismo, sobrevenderse ante los demás o hablar constantemente de sus títulos académicos. Otra forma es hacerse indispensable. </a:t>
            </a:r>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4"/>
          <a:stretch>
            <a:fillRect/>
          </a:stretch>
        </p:blipFill>
        <p:spPr>
          <a:xfrm>
            <a:off x="4003720" y="2527603"/>
            <a:ext cx="6252937" cy="4076397"/>
          </a:xfrm>
          <a:prstGeom prst="rect">
            <a:avLst/>
          </a:prstGeom>
        </p:spPr>
      </p:pic>
    </p:spTree>
    <p:extLst>
      <p:ext uri="{BB962C8B-B14F-4D97-AF65-F5344CB8AC3E}">
        <p14:creationId xmlns:p14="http://schemas.microsoft.com/office/powerpoint/2010/main" val="2683742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2" name="CuadroTexto 1"/>
          <p:cNvSpPr txBox="1"/>
          <p:nvPr/>
        </p:nvSpPr>
        <p:spPr>
          <a:xfrm>
            <a:off x="2286000" y="957943"/>
            <a:ext cx="9688379" cy="341632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humildad es clave a la hora de fortalecer la inteligencia espiritual. Requiere de una elevada autoestima y es una virtud que fortalece el carácter.</a:t>
            </a:r>
          </a:p>
          <a:p>
            <a:pPr algn="just"/>
            <a:endParaRPr lang="es-ES_tradnl" sz="2400" dirty="0">
              <a:latin typeface="Candara" charset="0"/>
              <a:ea typeface="Candara" charset="0"/>
              <a:cs typeface="Candara" charset="0"/>
            </a:endParaRPr>
          </a:p>
          <a:p>
            <a:pPr marL="457200" indent="-457200" algn="just">
              <a:buAutoNum type="arabicPeriod"/>
            </a:pPr>
            <a:r>
              <a:rPr lang="es-ES_tradnl" sz="2400" dirty="0" smtClean="0">
                <a:latin typeface="Candara" charset="0"/>
                <a:ea typeface="Candara" charset="0"/>
                <a:cs typeface="Candara" charset="0"/>
              </a:rPr>
              <a:t>Capacidad de vernos a nosotros mismos como realmente somos, de forma realista y no inflada.</a:t>
            </a:r>
          </a:p>
          <a:p>
            <a:pPr marL="457200" indent="-457200" algn="just">
              <a:buAutoNum type="arabicPeriod"/>
            </a:pPr>
            <a:r>
              <a:rPr lang="es-ES_tradnl" sz="2400" dirty="0" smtClean="0">
                <a:latin typeface="Candara" charset="0"/>
                <a:ea typeface="Candara" charset="0"/>
                <a:cs typeface="Candara" charset="0"/>
              </a:rPr>
              <a:t>Capacidad de apreciar y valorar las fortalezas y contribuciones de los demás.</a:t>
            </a:r>
          </a:p>
          <a:p>
            <a:pPr marL="457200" indent="-457200" algn="just">
              <a:buAutoNum type="arabicPeriod"/>
            </a:pPr>
            <a:r>
              <a:rPr lang="es-ES_tradnl" sz="2400" dirty="0" smtClean="0">
                <a:latin typeface="Candara" charset="0"/>
                <a:ea typeface="Candara" charset="0"/>
                <a:cs typeface="Candara" charset="0"/>
              </a:rPr>
              <a:t>Tener apertura para el aprendizaje. </a:t>
            </a:r>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4"/>
          <a:stretch>
            <a:fillRect/>
          </a:stretch>
        </p:blipFill>
        <p:spPr>
          <a:xfrm>
            <a:off x="4342539" y="4374263"/>
            <a:ext cx="5575300" cy="2318636"/>
          </a:xfrm>
          <a:prstGeom prst="rect">
            <a:avLst/>
          </a:prstGeom>
        </p:spPr>
      </p:pic>
    </p:spTree>
    <p:extLst>
      <p:ext uri="{BB962C8B-B14F-4D97-AF65-F5344CB8AC3E}">
        <p14:creationId xmlns:p14="http://schemas.microsoft.com/office/powerpoint/2010/main" val="181119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4" name="CuadroTexto 3"/>
          <p:cNvSpPr txBox="1"/>
          <p:nvPr/>
        </p:nvSpPr>
        <p:spPr>
          <a:xfrm>
            <a:off x="2286000" y="914400"/>
            <a:ext cx="9688379" cy="2308324"/>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Los neurocientíficos han encontrado que el ser humano tiene dos grandes circuitos neuronales; el circuito narrativo y el circuito de la experiencia.</a:t>
            </a:r>
          </a:p>
          <a:p>
            <a:pPr algn="just"/>
            <a:endParaRPr lang="es-ES_tradnl" sz="2400" dirty="0">
              <a:latin typeface="Candara" charset="0"/>
              <a:ea typeface="Candara" charset="0"/>
              <a:cs typeface="Candara" charset="0"/>
            </a:endParaRPr>
          </a:p>
          <a:p>
            <a:pPr algn="just"/>
            <a:r>
              <a:rPr lang="es-ES_tradnl" sz="2400" dirty="0" smtClean="0">
                <a:latin typeface="Candara" charset="0"/>
                <a:ea typeface="Candara" charset="0"/>
                <a:cs typeface="Candara" charset="0"/>
              </a:rPr>
              <a:t>El circuito narrativo comprende las áreas del cerebro donde se generan los pensamientos, donde reflexionamos sobre el pasado sobre el futuro, donde hacemos conexiones lógicas, donde decidimos. </a:t>
            </a:r>
            <a:endParaRPr lang="es-ES_tradnl" sz="2400" dirty="0">
              <a:latin typeface="Candara" charset="0"/>
              <a:ea typeface="Candara" charset="0"/>
              <a:cs typeface="Candara" charset="0"/>
            </a:endParaRPr>
          </a:p>
        </p:txBody>
      </p:sp>
      <p:pic>
        <p:nvPicPr>
          <p:cNvPr id="5" name="Imagen 4"/>
          <p:cNvPicPr>
            <a:picLocks noChangeAspect="1"/>
          </p:cNvPicPr>
          <p:nvPr/>
        </p:nvPicPr>
        <p:blipFill>
          <a:blip r:embed="rId4"/>
          <a:stretch>
            <a:fillRect/>
          </a:stretch>
        </p:blipFill>
        <p:spPr>
          <a:xfrm>
            <a:off x="3095171" y="3222724"/>
            <a:ext cx="8070036" cy="3327878"/>
          </a:xfrm>
          <a:prstGeom prst="rect">
            <a:avLst/>
          </a:prstGeom>
        </p:spPr>
      </p:pic>
    </p:spTree>
    <p:extLst>
      <p:ext uri="{BB962C8B-B14F-4D97-AF65-F5344CB8AC3E}">
        <p14:creationId xmlns:p14="http://schemas.microsoft.com/office/powerpoint/2010/main" val="3377661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2" name="CuadroTexto 1"/>
          <p:cNvSpPr txBox="1"/>
          <p:nvPr/>
        </p:nvSpPr>
        <p:spPr>
          <a:xfrm>
            <a:off x="2286000" y="957943"/>
            <a:ext cx="9688379" cy="156966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El circuito de la experiencia es cuando estamos centrados en el presente, concentrados en nuestros sentidos, donde sentimos nuestro cuerpo, donde escuchamos sin juzgar todo lo que nos rodea, donde observamos pero no interpretamos.</a:t>
            </a:r>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4"/>
          <a:stretch>
            <a:fillRect/>
          </a:stretch>
        </p:blipFill>
        <p:spPr>
          <a:xfrm>
            <a:off x="3646759" y="2690411"/>
            <a:ext cx="6966859" cy="3751943"/>
          </a:xfrm>
          <a:prstGeom prst="rect">
            <a:avLst/>
          </a:prstGeom>
        </p:spPr>
      </p:pic>
    </p:spTree>
    <p:extLst>
      <p:ext uri="{BB962C8B-B14F-4D97-AF65-F5344CB8AC3E}">
        <p14:creationId xmlns:p14="http://schemas.microsoft.com/office/powerpoint/2010/main" val="1773443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2" name="CuadroTexto 1"/>
          <p:cNvSpPr txBox="1"/>
          <p:nvPr/>
        </p:nvSpPr>
        <p:spPr>
          <a:xfrm>
            <a:off x="2286000" y="957943"/>
            <a:ext cx="9688379" cy="830997"/>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meditación es la capacidad de prestar más atención al circuito de la experiencia, haciendo que el circuito narrativo disminuya. </a:t>
            </a:r>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4"/>
          <a:stretch>
            <a:fillRect/>
          </a:stretch>
        </p:blipFill>
        <p:spPr>
          <a:xfrm>
            <a:off x="4063139" y="1788940"/>
            <a:ext cx="6134100" cy="4829574"/>
          </a:xfrm>
          <a:prstGeom prst="rect">
            <a:avLst/>
          </a:prstGeom>
        </p:spPr>
      </p:pic>
    </p:spTree>
    <p:extLst>
      <p:ext uri="{BB962C8B-B14F-4D97-AF65-F5344CB8AC3E}">
        <p14:creationId xmlns:p14="http://schemas.microsoft.com/office/powerpoint/2010/main" val="12013510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2" name="CuadroTexto 1"/>
          <p:cNvSpPr txBox="1"/>
          <p:nvPr/>
        </p:nvSpPr>
        <p:spPr>
          <a:xfrm>
            <a:off x="2286000" y="943429"/>
            <a:ext cx="9688379" cy="1938992"/>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Todos tenemos </a:t>
            </a:r>
            <a:r>
              <a:rPr lang="es-ES_tradnl" sz="2400" dirty="0" smtClean="0">
                <a:latin typeface="Candara" charset="0"/>
                <a:ea typeface="Candara" charset="0"/>
                <a:cs typeface="Candara" charset="0"/>
                <a:hlinkClick r:id="rId4" action="ppaction://hlinkfile"/>
              </a:rPr>
              <a:t>necesidad de trascender</a:t>
            </a:r>
            <a:r>
              <a:rPr lang="es-ES_tradnl" sz="2400" dirty="0" smtClean="0">
                <a:latin typeface="Candara" charset="0"/>
                <a:ea typeface="Candara" charset="0"/>
                <a:cs typeface="Candara" charset="0"/>
              </a:rPr>
              <a:t>, de hacer cosas por los demás, de dejar huella. Según Viktor Frankl, si no satisfacemos nuestra necesidad de trascender, se nos genera un vacío existencial. Todos los seres humanos vienen a esta vida con un propósito que es importante descubrir.</a:t>
            </a:r>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5"/>
          <a:stretch>
            <a:fillRect/>
          </a:stretch>
        </p:blipFill>
        <p:spPr>
          <a:xfrm>
            <a:off x="3367314" y="2882421"/>
            <a:ext cx="7881257" cy="3721579"/>
          </a:xfrm>
          <a:prstGeom prst="rect">
            <a:avLst/>
          </a:prstGeom>
        </p:spPr>
      </p:pic>
    </p:spTree>
    <p:extLst>
      <p:ext uri="{BB962C8B-B14F-4D97-AF65-F5344CB8AC3E}">
        <p14:creationId xmlns:p14="http://schemas.microsoft.com/office/powerpoint/2010/main" val="670152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11" name="CuadroTexto 10"/>
          <p:cNvSpPr txBox="1"/>
          <p:nvPr/>
        </p:nvSpPr>
        <p:spPr>
          <a:xfrm>
            <a:off x="2286000" y="1034716"/>
            <a:ext cx="9688379" cy="1200329"/>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vida es una obra de teatro donde cada uno tiene roles. Y a partir de los roles tratamos de definirnos. Hemos olvidado que esos son solo roles y, aunque importantes, no son nuestra </a:t>
            </a:r>
            <a:r>
              <a:rPr lang="es-ES_tradnl" sz="2400" dirty="0" smtClean="0">
                <a:latin typeface="Candara" charset="0"/>
                <a:ea typeface="Candara" charset="0"/>
                <a:cs typeface="Candara" charset="0"/>
                <a:hlinkClick r:id="rId2" action="ppaction://hlinkfile"/>
              </a:rPr>
              <a:t>verdadera identidad</a:t>
            </a:r>
            <a:r>
              <a:rPr lang="es-ES_tradnl" sz="2400" dirty="0" smtClean="0">
                <a:latin typeface="Candara" charset="0"/>
                <a:ea typeface="Candara" charset="0"/>
                <a:cs typeface="Candara" charset="0"/>
              </a:rPr>
              <a:t>. </a:t>
            </a:r>
            <a:endParaRPr lang="es-ES_tradnl" sz="2400" dirty="0">
              <a:latin typeface="Candara" charset="0"/>
              <a:ea typeface="Candara" charset="0"/>
              <a:cs typeface="Candara" charset="0"/>
            </a:endParaRPr>
          </a:p>
        </p:txBody>
      </p:sp>
      <p:pic>
        <p:nvPicPr>
          <p:cNvPr id="4" name="Imagen 3"/>
          <p:cNvPicPr>
            <a:picLocks noChangeAspect="1"/>
          </p:cNvPicPr>
          <p:nvPr/>
        </p:nvPicPr>
        <p:blipFill>
          <a:blip r:embed="rId3"/>
          <a:stretch>
            <a:fillRect/>
          </a:stretch>
        </p:blipFill>
        <p:spPr>
          <a:xfrm>
            <a:off x="0" y="-1"/>
            <a:ext cx="2133600" cy="6858000"/>
          </a:xfrm>
          <a:prstGeom prst="rect">
            <a:avLst/>
          </a:prstGeom>
        </p:spPr>
      </p:pic>
      <p:pic>
        <p:nvPicPr>
          <p:cNvPr id="5" name="Imagen 4"/>
          <p:cNvPicPr>
            <a:picLocks noChangeAspect="1"/>
          </p:cNvPicPr>
          <p:nvPr/>
        </p:nvPicPr>
        <p:blipFill>
          <a:blip r:embed="rId4"/>
          <a:stretch>
            <a:fillRect/>
          </a:stretch>
        </p:blipFill>
        <p:spPr>
          <a:xfrm>
            <a:off x="4063239" y="2474626"/>
            <a:ext cx="5254932" cy="4187371"/>
          </a:xfrm>
          <a:prstGeom prst="rect">
            <a:avLst/>
          </a:prstGeom>
        </p:spPr>
      </p:pic>
    </p:spTree>
    <p:extLst>
      <p:ext uri="{BB962C8B-B14F-4D97-AF65-F5344CB8AC3E}">
        <p14:creationId xmlns:p14="http://schemas.microsoft.com/office/powerpoint/2010/main" val="755332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2" name="CuadroTexto 1"/>
          <p:cNvSpPr txBox="1"/>
          <p:nvPr/>
        </p:nvSpPr>
        <p:spPr>
          <a:xfrm>
            <a:off x="2286000" y="943429"/>
            <a:ext cx="9688379" cy="1938992"/>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En el libro El Asiento del alma de Gary Zukav nos dice que “la verdadera evolución del ser humano no viene de los avances tecnológicos, sino de la evolución de la conciencia, del deseo desinteresado de ayudar a los demás”.  En conclusión, si trabajamos la inteligencia espiritual mejoramos como seres humanos.</a:t>
            </a:r>
            <a:endParaRPr lang="es-ES_tradnl" sz="2400" dirty="0">
              <a:latin typeface="Candara" charset="0"/>
              <a:ea typeface="Candara" charset="0"/>
              <a:cs typeface="Candara" charset="0"/>
            </a:endParaRPr>
          </a:p>
        </p:txBody>
      </p:sp>
      <p:pic>
        <p:nvPicPr>
          <p:cNvPr id="3" name="Imagen 2"/>
          <p:cNvPicPr>
            <a:picLocks noChangeAspect="1"/>
          </p:cNvPicPr>
          <p:nvPr/>
        </p:nvPicPr>
        <p:blipFill>
          <a:blip r:embed="rId4"/>
          <a:stretch>
            <a:fillRect/>
          </a:stretch>
        </p:blipFill>
        <p:spPr>
          <a:xfrm>
            <a:off x="3628218" y="3030715"/>
            <a:ext cx="6749495" cy="3545592"/>
          </a:xfrm>
          <a:prstGeom prst="rect">
            <a:avLst/>
          </a:prstGeom>
        </p:spPr>
      </p:pic>
    </p:spTree>
    <p:extLst>
      <p:ext uri="{BB962C8B-B14F-4D97-AF65-F5344CB8AC3E}">
        <p14:creationId xmlns:p14="http://schemas.microsoft.com/office/powerpoint/2010/main" val="1017342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BIBLIOGRAFÍA </a:t>
            </a:r>
            <a:endParaRPr lang="es-ES_tradnl" sz="3200" b="1" dirty="0">
              <a:latin typeface="Candara" charset="0"/>
              <a:ea typeface="Candara" charset="0"/>
              <a:cs typeface="Candara" charset="0"/>
            </a:endParaRPr>
          </a:p>
        </p:txBody>
      </p:sp>
      <p:pic>
        <p:nvPicPr>
          <p:cNvPr id="6" name="Imagen 5"/>
          <p:cNvPicPr>
            <a:picLocks noChangeAspect="1"/>
          </p:cNvPicPr>
          <p:nvPr/>
        </p:nvPicPr>
        <p:blipFill>
          <a:blip r:embed="rId3"/>
          <a:stretch>
            <a:fillRect/>
          </a:stretch>
        </p:blipFill>
        <p:spPr>
          <a:xfrm>
            <a:off x="0" y="-1"/>
            <a:ext cx="2133600" cy="6858000"/>
          </a:xfrm>
          <a:prstGeom prst="rect">
            <a:avLst/>
          </a:prstGeom>
        </p:spPr>
      </p:pic>
      <p:sp>
        <p:nvSpPr>
          <p:cNvPr id="4" name="CuadroTexto 3"/>
          <p:cNvSpPr txBox="1"/>
          <p:nvPr/>
        </p:nvSpPr>
        <p:spPr>
          <a:xfrm>
            <a:off x="2286000" y="972457"/>
            <a:ext cx="9688379" cy="156966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Este material ha sido elaborado a partir del libro: </a:t>
            </a:r>
            <a:r>
              <a:rPr lang="es-ES_tradnl" sz="2400" b="1" dirty="0" smtClean="0">
                <a:latin typeface="Candara" charset="0"/>
                <a:ea typeface="Candara" charset="0"/>
                <a:cs typeface="Candara" charset="0"/>
              </a:rPr>
              <a:t>FIRCHSMAN</a:t>
            </a:r>
            <a:r>
              <a:rPr lang="es-ES_tradnl" sz="2400" b="1" dirty="0" smtClean="0">
                <a:latin typeface="Candara" charset="0"/>
                <a:ea typeface="Candara" charset="0"/>
                <a:cs typeface="Candara" charset="0"/>
              </a:rPr>
              <a:t>, David (2016). Inteligencia espiritual en la práctica. Cómo aplicarla en la vida y en la empresa. Lima: Editorial </a:t>
            </a:r>
            <a:r>
              <a:rPr lang="es-ES_tradnl" sz="2400" b="1" dirty="0" smtClean="0">
                <a:latin typeface="Candara" charset="0"/>
                <a:ea typeface="Candara" charset="0"/>
                <a:cs typeface="Candara" charset="0"/>
              </a:rPr>
              <a:t>Planeta</a:t>
            </a:r>
            <a:r>
              <a:rPr lang="es-ES_tradnl" sz="2400" b="1" dirty="0" smtClean="0">
                <a:latin typeface="Candara" charset="0"/>
                <a:ea typeface="Candara" charset="0"/>
                <a:cs typeface="Candara" charset="0"/>
              </a:rPr>
              <a:t>; </a:t>
            </a:r>
            <a:r>
              <a:rPr lang="es-ES_tradnl" sz="2400" dirty="0" smtClean="0">
                <a:latin typeface="Candara" charset="0"/>
                <a:ea typeface="Candara" charset="0"/>
                <a:cs typeface="Candara" charset="0"/>
              </a:rPr>
              <a:t>con fines educativos y pastorales para la CIEC.</a:t>
            </a:r>
          </a:p>
        </p:txBody>
      </p:sp>
      <p:sp>
        <p:nvSpPr>
          <p:cNvPr id="7" name="3 Rectángulo"/>
          <p:cNvSpPr/>
          <p:nvPr/>
        </p:nvSpPr>
        <p:spPr>
          <a:xfrm>
            <a:off x="2286000" y="2778962"/>
            <a:ext cx="6771045" cy="1846659"/>
          </a:xfrm>
          <a:prstGeom prst="rect">
            <a:avLst/>
          </a:prstGeom>
        </p:spPr>
        <p:txBody>
          <a:bodyPr wrap="square">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just" eaLnBrk="1" fontAlgn="auto" hangingPunct="1">
              <a:spcBef>
                <a:spcPts val="0"/>
              </a:spcBef>
              <a:spcAft>
                <a:spcPts val="0"/>
              </a:spcAft>
              <a:defRPr/>
            </a:pPr>
            <a:r>
              <a:rPr lang="es-ES" sz="2400" b="1" dirty="0" smtClean="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rPr>
              <a:t>ELABORACI</a:t>
            </a:r>
            <a:r>
              <a:rPr lang="es-ES" sz="2400" b="1" dirty="0" smtClean="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rPr>
              <a:t>ÓN DE DIAPOSITIVAS</a:t>
            </a:r>
          </a:p>
          <a:p>
            <a:pPr algn="just" eaLnBrk="1" fontAlgn="auto" hangingPunct="1">
              <a:spcBef>
                <a:spcPts val="0"/>
              </a:spcBef>
              <a:spcAft>
                <a:spcPts val="0"/>
              </a:spcAft>
              <a:defRPr/>
            </a:pPr>
            <a:endParaRPr lang="es-ES" b="1" dirty="0" smtClean="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endParaRPr>
          </a:p>
          <a:p>
            <a:pPr algn="just" eaLnBrk="1" fontAlgn="auto" hangingPunct="1">
              <a:spcBef>
                <a:spcPts val="0"/>
              </a:spcBef>
              <a:spcAft>
                <a:spcPts val="0"/>
              </a:spcAft>
              <a:defRPr/>
            </a:pPr>
            <a:r>
              <a:rPr lang="es-ES" b="1" dirty="0" smtClean="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rPr>
              <a:t>OSCAR </a:t>
            </a:r>
            <a:r>
              <a:rPr lang="es-ES" b="1" dirty="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rPr>
              <a:t>ARMANDO PÉREZ </a:t>
            </a:r>
            <a:r>
              <a:rPr lang="es-ES" b="1" dirty="0" smtClean="0">
                <a:solidFill>
                  <a:srgbClr val="000000"/>
                </a:solidFill>
                <a:effectLst>
                  <a:outerShdw blurRad="38100" dist="38100" dir="2700000" algn="tl">
                    <a:srgbClr val="000000">
                      <a:alpha val="43137"/>
                    </a:srgbClr>
                  </a:outerShdw>
                </a:effectLst>
                <a:latin typeface="Candara" panose="020E0502030303020204" pitchFamily="34" charset="0"/>
                <a:ea typeface="Adobe Gothic Std B"/>
                <a:cs typeface="Adobe Gothic Std B"/>
              </a:rPr>
              <a:t>SAYAGO</a:t>
            </a:r>
          </a:p>
          <a:p>
            <a:pPr algn="just" eaLnBrk="1" fontAlgn="auto" hangingPunct="1">
              <a:spcBef>
                <a:spcPts val="0"/>
              </a:spcBef>
              <a:spcAft>
                <a:spcPts val="0"/>
              </a:spcAft>
              <a:defRPr/>
            </a:pPr>
            <a:r>
              <a:rPr lang="es-ES" dirty="0" smtClean="0">
                <a:solidFill>
                  <a:srgbClr val="000000"/>
                </a:solidFill>
                <a:latin typeface="Candara" panose="020E0502030303020204" pitchFamily="34" charset="0"/>
                <a:ea typeface="Adobe Gothic Std B"/>
                <a:cs typeface="Adobe Gothic Std B"/>
              </a:rPr>
              <a:t>Bogotá, Colombia. </a:t>
            </a:r>
            <a:endParaRPr lang="es-ES" dirty="0">
              <a:solidFill>
                <a:srgbClr val="000000"/>
              </a:solidFill>
              <a:latin typeface="Candara" panose="020E0502030303020204" pitchFamily="34" charset="0"/>
              <a:ea typeface="Adobe Gothic Std B"/>
              <a:cs typeface="Adobe Gothic Std B"/>
            </a:endParaRPr>
          </a:p>
          <a:p>
            <a:pPr algn="just" eaLnBrk="1" fontAlgn="auto" hangingPunct="1">
              <a:spcBef>
                <a:spcPts val="0"/>
              </a:spcBef>
              <a:spcAft>
                <a:spcPts val="0"/>
              </a:spcAft>
              <a:defRPr/>
            </a:pPr>
            <a:r>
              <a:rPr lang="es-ES" dirty="0" smtClean="0">
                <a:solidFill>
                  <a:srgbClr val="000000"/>
                </a:solidFill>
                <a:latin typeface="Candara" panose="020E0502030303020204" pitchFamily="34" charset="0"/>
                <a:ea typeface="Adobe Gothic Std B"/>
                <a:cs typeface="Adobe Gothic Std B"/>
              </a:rPr>
              <a:t>Celular: (+57) 3214449650</a:t>
            </a:r>
            <a:endParaRPr lang="es-ES" dirty="0">
              <a:solidFill>
                <a:srgbClr val="000000"/>
              </a:solidFill>
              <a:latin typeface="Candara" panose="020E0502030303020204" pitchFamily="34" charset="0"/>
              <a:ea typeface="Adobe Gothic Std B"/>
              <a:cs typeface="Adobe Gothic Std B"/>
            </a:endParaRPr>
          </a:p>
          <a:p>
            <a:pPr algn="just" eaLnBrk="1" fontAlgn="auto" hangingPunct="1">
              <a:spcBef>
                <a:spcPts val="0"/>
              </a:spcBef>
              <a:spcAft>
                <a:spcPts val="0"/>
              </a:spcAft>
              <a:defRPr/>
            </a:pPr>
            <a:r>
              <a:rPr lang="es-ES" dirty="0" smtClean="0">
                <a:solidFill>
                  <a:srgbClr val="000000"/>
                </a:solidFill>
                <a:latin typeface="Candara" panose="020E0502030303020204" pitchFamily="34" charset="0"/>
                <a:ea typeface="Adobe Gothic Std B"/>
                <a:cs typeface="Adobe Gothic Std B"/>
              </a:rPr>
              <a:t>Correo: </a:t>
            </a:r>
            <a:r>
              <a:rPr lang="es-ES" dirty="0" smtClean="0">
                <a:solidFill>
                  <a:srgbClr val="000000"/>
                </a:solidFill>
                <a:latin typeface="Candara" panose="020E0502030303020204" pitchFamily="34" charset="0"/>
                <a:ea typeface="Adobe Gothic Std B"/>
                <a:cs typeface="Adobe Gothic Std B"/>
                <a:hlinkClick r:id="rId4"/>
              </a:rPr>
              <a:t>oscarp347@gmail.com</a:t>
            </a:r>
            <a:r>
              <a:rPr lang="es-ES" dirty="0" smtClean="0">
                <a:solidFill>
                  <a:srgbClr val="000000"/>
                </a:solidFill>
                <a:latin typeface="Candara" panose="020E0502030303020204" pitchFamily="34" charset="0"/>
                <a:ea typeface="Adobe Gothic Std B"/>
                <a:cs typeface="Adobe Gothic Std B"/>
              </a:rPr>
              <a:t> </a:t>
            </a:r>
            <a:endParaRPr lang="es-ES" dirty="0">
              <a:solidFill>
                <a:srgbClr val="000000"/>
              </a:solidFill>
              <a:latin typeface="Candara" panose="020E0502030303020204" pitchFamily="34" charset="0"/>
              <a:ea typeface="Adobe Gothic Std B"/>
              <a:cs typeface="Adobe Gothic Std B"/>
            </a:endParaRPr>
          </a:p>
        </p:txBody>
      </p:sp>
      <p:pic>
        <p:nvPicPr>
          <p:cNvPr id="11" name="Imagen 10"/>
          <p:cNvPicPr>
            <a:picLocks noChangeAspect="1"/>
          </p:cNvPicPr>
          <p:nvPr/>
        </p:nvPicPr>
        <p:blipFill>
          <a:blip r:embed="rId5"/>
          <a:stretch>
            <a:fillRect/>
          </a:stretch>
        </p:blipFill>
        <p:spPr>
          <a:xfrm>
            <a:off x="3333948" y="4821895"/>
            <a:ext cx="8130727" cy="1892130"/>
          </a:xfrm>
          <a:prstGeom prst="rect">
            <a:avLst/>
          </a:prstGeom>
        </p:spPr>
      </p:pic>
    </p:spTree>
    <p:extLst>
      <p:ext uri="{BB962C8B-B14F-4D97-AF65-F5344CB8AC3E}">
        <p14:creationId xmlns:p14="http://schemas.microsoft.com/office/powerpoint/2010/main" val="527238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2" name="CuadroTexto 1"/>
          <p:cNvSpPr txBox="1"/>
          <p:nvPr/>
        </p:nvSpPr>
        <p:spPr>
          <a:xfrm>
            <a:off x="2286000" y="978568"/>
            <a:ext cx="9688379" cy="1200329"/>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Cada uno de nosotros tiene una inteligencia espiritual, que permite tomar conciencia de la energía interior, ser elevado o Dios que nos aporta sentido a la vida. </a:t>
            </a:r>
            <a:endParaRPr lang="es-ES_tradnl" sz="2400" dirty="0">
              <a:latin typeface="Candara" charset="0"/>
              <a:ea typeface="Candara" charset="0"/>
              <a:cs typeface="Candara" charset="0"/>
            </a:endParaRPr>
          </a:p>
        </p:txBody>
      </p:sp>
      <p:sp>
        <p:nvSpPr>
          <p:cNvPr id="4" name="CuadroTexto 3"/>
          <p:cNvSpPr txBox="1"/>
          <p:nvPr/>
        </p:nvSpPr>
        <p:spPr>
          <a:xfrm>
            <a:off x="2461936" y="5399220"/>
            <a:ext cx="9512443" cy="1200329"/>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El camino espiritual necesita que aprendamos a escuchar a nuestro ser interior, a silenciar las voces del ego para poder recordar quienes somos realmente.</a:t>
            </a:r>
            <a:endParaRPr lang="es-ES_tradnl" sz="2400" dirty="0">
              <a:latin typeface="Candara" charset="0"/>
              <a:ea typeface="Candara" charset="0"/>
              <a:cs typeface="Candara" charset="0"/>
            </a:endParaRPr>
          </a:p>
        </p:txBody>
      </p:sp>
      <p:pic>
        <p:nvPicPr>
          <p:cNvPr id="7" name="Imagen 6"/>
          <p:cNvPicPr>
            <a:picLocks noChangeAspect="1"/>
          </p:cNvPicPr>
          <p:nvPr/>
        </p:nvPicPr>
        <p:blipFill>
          <a:blip r:embed="rId2"/>
          <a:stretch>
            <a:fillRect/>
          </a:stretch>
        </p:blipFill>
        <p:spPr>
          <a:xfrm>
            <a:off x="0" y="-1"/>
            <a:ext cx="2133600" cy="6858000"/>
          </a:xfrm>
          <a:prstGeom prst="rect">
            <a:avLst/>
          </a:prstGeom>
        </p:spPr>
      </p:pic>
      <p:pic>
        <p:nvPicPr>
          <p:cNvPr id="5" name="Imagen 4"/>
          <p:cNvPicPr>
            <a:picLocks noChangeAspect="1"/>
          </p:cNvPicPr>
          <p:nvPr/>
        </p:nvPicPr>
        <p:blipFill>
          <a:blip r:embed="rId3"/>
          <a:stretch>
            <a:fillRect/>
          </a:stretch>
        </p:blipFill>
        <p:spPr>
          <a:xfrm>
            <a:off x="3045300" y="2231907"/>
            <a:ext cx="8345714" cy="3046246"/>
          </a:xfrm>
          <a:prstGeom prst="rect">
            <a:avLst/>
          </a:prstGeom>
        </p:spPr>
      </p:pic>
    </p:spTree>
    <p:extLst>
      <p:ext uri="{BB962C8B-B14F-4D97-AF65-F5344CB8AC3E}">
        <p14:creationId xmlns:p14="http://schemas.microsoft.com/office/powerpoint/2010/main" val="19003362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2" name="CuadroTexto 1"/>
          <p:cNvSpPr txBox="1"/>
          <p:nvPr/>
        </p:nvSpPr>
        <p:spPr>
          <a:xfrm>
            <a:off x="2286000" y="946484"/>
            <a:ext cx="9688379" cy="1200329"/>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inteligencia espiritual es la capacidad de escoger a Dios y su proyecto sobre el ego, extrayendo su sabiduría y compasión para mantener nuestra paz exterior e interior al margen de las circunstancias</a:t>
            </a:r>
            <a:r>
              <a:rPr lang="es-ES_tradnl" dirty="0" smtClean="0"/>
              <a:t>.</a:t>
            </a:r>
            <a:endParaRPr lang="es-ES_tradnl" dirty="0"/>
          </a:p>
        </p:txBody>
      </p:sp>
      <p:pic>
        <p:nvPicPr>
          <p:cNvPr id="6" name="Imagen 5"/>
          <p:cNvPicPr>
            <a:picLocks noChangeAspect="1"/>
          </p:cNvPicPr>
          <p:nvPr/>
        </p:nvPicPr>
        <p:blipFill>
          <a:blip r:embed="rId2"/>
          <a:stretch>
            <a:fillRect/>
          </a:stretch>
        </p:blipFill>
        <p:spPr>
          <a:xfrm>
            <a:off x="0" y="-1"/>
            <a:ext cx="2133600" cy="6858000"/>
          </a:xfrm>
          <a:prstGeom prst="rect">
            <a:avLst/>
          </a:prstGeom>
        </p:spPr>
      </p:pic>
      <p:pic>
        <p:nvPicPr>
          <p:cNvPr id="4" name="Imagen 3"/>
          <p:cNvPicPr>
            <a:picLocks noChangeAspect="1"/>
          </p:cNvPicPr>
          <p:nvPr/>
        </p:nvPicPr>
        <p:blipFill>
          <a:blip r:embed="rId3"/>
          <a:stretch>
            <a:fillRect/>
          </a:stretch>
        </p:blipFill>
        <p:spPr>
          <a:xfrm>
            <a:off x="3200400" y="2298162"/>
            <a:ext cx="7416800" cy="4360267"/>
          </a:xfrm>
          <a:prstGeom prst="rect">
            <a:avLst/>
          </a:prstGeom>
        </p:spPr>
      </p:pic>
    </p:spTree>
    <p:extLst>
      <p:ext uri="{BB962C8B-B14F-4D97-AF65-F5344CB8AC3E}">
        <p14:creationId xmlns:p14="http://schemas.microsoft.com/office/powerpoint/2010/main" val="1575439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2" name="CuadroTexto 1"/>
          <p:cNvSpPr txBox="1"/>
          <p:nvPr/>
        </p:nvSpPr>
        <p:spPr>
          <a:xfrm>
            <a:off x="2286000" y="1026695"/>
            <a:ext cx="9688379" cy="3970318"/>
          </a:xfrm>
          <a:prstGeom prst="rect">
            <a:avLst/>
          </a:prstGeom>
          <a:noFill/>
        </p:spPr>
        <p:txBody>
          <a:bodyPr wrap="square" rtlCol="0">
            <a:spAutoFit/>
          </a:bodyPr>
          <a:lstStyle/>
          <a:p>
            <a:pPr marR="0" lvl="0" algn="just" defTabSz="914400" eaLnBrk="1" fontAlgn="auto" latinLnBrk="0" hangingPunct="1">
              <a:lnSpc>
                <a:spcPct val="100000"/>
              </a:lnSpc>
              <a:spcBef>
                <a:spcPts val="0"/>
              </a:spcBef>
              <a:spcAft>
                <a:spcPts val="0"/>
              </a:spcAft>
              <a:buClrTx/>
              <a:buSzTx/>
              <a:tabLst/>
              <a:defRPr/>
            </a:pPr>
            <a:r>
              <a:rPr lang="es-ES_tradnl" sz="2400" dirty="0" smtClean="0">
                <a:latin typeface="Candara" charset="0"/>
                <a:ea typeface="Candara" charset="0"/>
                <a:cs typeface="Candara" charset="0"/>
              </a:rPr>
              <a:t>Algunos estudios nos permiten concluir que a mayor Inteligencia espiritual:</a:t>
            </a:r>
          </a:p>
          <a:p>
            <a:pPr marL="285750" marR="0" lvl="0" indent="-285750" algn="just" defTabSz="914400" eaLnBrk="1" fontAlgn="auto" latinLnBrk="0" hangingPunct="1">
              <a:lnSpc>
                <a:spcPct val="100000"/>
              </a:lnSpc>
              <a:spcBef>
                <a:spcPts val="0"/>
              </a:spcBef>
              <a:spcAft>
                <a:spcPts val="0"/>
              </a:spcAft>
              <a:buClrTx/>
              <a:buSzTx/>
              <a:buFont typeface="Wingdings" charset="2"/>
              <a:buNone/>
              <a:tabLst/>
              <a:defRPr/>
            </a:pPr>
            <a:endParaRPr lang="es-ES_tradnl" sz="2400" dirty="0" smtClean="0">
              <a:latin typeface="Candara" charset="0"/>
              <a:ea typeface="Candara" charset="0"/>
              <a:cs typeface="Candara" charset="0"/>
            </a:endParaRPr>
          </a:p>
          <a:p>
            <a:pPr marL="342900" marR="0" lvl="0" indent="-342900" algn="just" defTabSz="914400" eaLnBrk="1" fontAlgn="auto" latinLnBrk="0" hangingPunct="1">
              <a:lnSpc>
                <a:spcPct val="100000"/>
              </a:lnSpc>
              <a:spcBef>
                <a:spcPts val="0"/>
              </a:spcBef>
              <a:spcAft>
                <a:spcPts val="0"/>
              </a:spcAft>
              <a:buClrTx/>
              <a:buSzTx/>
              <a:buFont typeface="Wingdings" charset="2"/>
              <a:buChar char="ü"/>
              <a:tabLst/>
              <a:defRPr/>
            </a:pPr>
            <a:r>
              <a:rPr lang="es-ES_tradnl" sz="2400" dirty="0" smtClean="0">
                <a:latin typeface="Candara" charset="0"/>
                <a:ea typeface="Candara" charset="0"/>
                <a:cs typeface="Candara" charset="0"/>
              </a:rPr>
              <a:t>Mayor  calidad, propósito y satisfacción con la vida.</a:t>
            </a:r>
          </a:p>
          <a:p>
            <a:pPr marL="342900" marR="0" lvl="0" indent="-342900" algn="just" defTabSz="914400" eaLnBrk="1" fontAlgn="auto" latinLnBrk="0" hangingPunct="1">
              <a:lnSpc>
                <a:spcPct val="100000"/>
              </a:lnSpc>
              <a:spcBef>
                <a:spcPts val="0"/>
              </a:spcBef>
              <a:spcAft>
                <a:spcPts val="0"/>
              </a:spcAft>
              <a:buClrTx/>
              <a:buSzTx/>
              <a:buFont typeface="Wingdings" charset="2"/>
              <a:buChar char="ü"/>
              <a:tabLst/>
              <a:defRPr/>
            </a:pPr>
            <a:r>
              <a:rPr lang="es-ES_tradnl" sz="2400" dirty="0" smtClean="0">
                <a:latin typeface="Candara" charset="0"/>
                <a:ea typeface="Candara" charset="0"/>
                <a:cs typeface="Candara" charset="0"/>
              </a:rPr>
              <a:t>Mayor actitud de vida, menos conflictos en su vida, mayor actitud positiva, mejores relaciones interpersonales.</a:t>
            </a:r>
          </a:p>
          <a:p>
            <a:pPr marL="342900" marR="0" lvl="0" indent="-342900" algn="just" defTabSz="914400" eaLnBrk="1" fontAlgn="auto" latinLnBrk="0" hangingPunct="1">
              <a:lnSpc>
                <a:spcPct val="100000"/>
              </a:lnSpc>
              <a:spcBef>
                <a:spcPts val="0"/>
              </a:spcBef>
              <a:spcAft>
                <a:spcPts val="0"/>
              </a:spcAft>
              <a:buClrTx/>
              <a:buSzTx/>
              <a:buFont typeface="Wingdings" charset="2"/>
              <a:buChar char="ü"/>
              <a:tabLst/>
              <a:defRPr/>
            </a:pPr>
            <a:r>
              <a:rPr lang="es-ES_tradnl" sz="2400" dirty="0" smtClean="0">
                <a:latin typeface="Candara" charset="0"/>
                <a:ea typeface="Candara" charset="0"/>
                <a:cs typeface="Candara" charset="0"/>
              </a:rPr>
              <a:t>Mayor satisfacción laboral.</a:t>
            </a:r>
          </a:p>
          <a:p>
            <a:pPr marL="342900" marR="0" lvl="0" indent="-342900" algn="just" defTabSz="914400" eaLnBrk="1" fontAlgn="auto" latinLnBrk="0" hangingPunct="1">
              <a:lnSpc>
                <a:spcPct val="100000"/>
              </a:lnSpc>
              <a:spcBef>
                <a:spcPts val="0"/>
              </a:spcBef>
              <a:spcAft>
                <a:spcPts val="0"/>
              </a:spcAft>
              <a:buClrTx/>
              <a:buSzTx/>
              <a:buFont typeface="Wingdings" charset="2"/>
              <a:buChar char="ü"/>
              <a:tabLst/>
              <a:defRPr/>
            </a:pPr>
            <a:r>
              <a:rPr lang="es-ES_tradnl" sz="2400" dirty="0" smtClean="0">
                <a:latin typeface="Candara" charset="0"/>
                <a:ea typeface="Candara" charset="0"/>
                <a:cs typeface="Candara" charset="0"/>
              </a:rPr>
              <a:t>Se toman mejores decisiones éticas.</a:t>
            </a:r>
          </a:p>
          <a:p>
            <a:pPr marL="342900" marR="0" lvl="0" indent="-342900" algn="just" defTabSz="914400" eaLnBrk="1" fontAlgn="auto" latinLnBrk="0" hangingPunct="1">
              <a:lnSpc>
                <a:spcPct val="100000"/>
              </a:lnSpc>
              <a:spcBef>
                <a:spcPts val="0"/>
              </a:spcBef>
              <a:spcAft>
                <a:spcPts val="0"/>
              </a:spcAft>
              <a:buClrTx/>
              <a:buSzTx/>
              <a:buFont typeface="Wingdings" charset="2"/>
              <a:buChar char="ü"/>
              <a:tabLst/>
              <a:defRPr/>
            </a:pPr>
            <a:r>
              <a:rPr lang="es-ES_tradnl" sz="2400" dirty="0" smtClean="0">
                <a:latin typeface="Candara" charset="0"/>
                <a:ea typeface="Candara" charset="0"/>
                <a:cs typeface="Candara" charset="0"/>
              </a:rPr>
              <a:t>Mejora las prácticas y la efectividad del liderazgo.</a:t>
            </a:r>
          </a:p>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endParaRPr lang="es-ES_tradnl" dirty="0" smtClean="0"/>
          </a:p>
          <a:p>
            <a:pPr marL="285750" marR="0" lvl="0" indent="-285750" defTabSz="914400" eaLnBrk="1" fontAlgn="auto" latinLnBrk="0" hangingPunct="1">
              <a:lnSpc>
                <a:spcPct val="100000"/>
              </a:lnSpc>
              <a:spcBef>
                <a:spcPts val="0"/>
              </a:spcBef>
              <a:spcAft>
                <a:spcPts val="0"/>
              </a:spcAft>
              <a:buClrTx/>
              <a:buSzTx/>
              <a:buFont typeface="Wingdings" charset="2"/>
              <a:buChar char="ü"/>
              <a:tabLst/>
              <a:defRPr/>
            </a:pPr>
            <a:endParaRPr lang="es-ES_tradnl" dirty="0" smtClean="0"/>
          </a:p>
        </p:txBody>
      </p:sp>
      <p:pic>
        <p:nvPicPr>
          <p:cNvPr id="6" name="Imagen 5"/>
          <p:cNvPicPr>
            <a:picLocks noChangeAspect="1"/>
          </p:cNvPicPr>
          <p:nvPr/>
        </p:nvPicPr>
        <p:blipFill>
          <a:blip r:embed="rId2"/>
          <a:stretch>
            <a:fillRect/>
          </a:stretch>
        </p:blipFill>
        <p:spPr>
          <a:xfrm>
            <a:off x="0" y="-1"/>
            <a:ext cx="2133600" cy="6858000"/>
          </a:xfrm>
          <a:prstGeom prst="rect">
            <a:avLst/>
          </a:prstGeom>
        </p:spPr>
      </p:pic>
      <p:pic>
        <p:nvPicPr>
          <p:cNvPr id="3" name="Imagen 2"/>
          <p:cNvPicPr>
            <a:picLocks noChangeAspect="1"/>
          </p:cNvPicPr>
          <p:nvPr/>
        </p:nvPicPr>
        <p:blipFill>
          <a:blip r:embed="rId3"/>
          <a:stretch>
            <a:fillRect/>
          </a:stretch>
        </p:blipFill>
        <p:spPr>
          <a:xfrm>
            <a:off x="4126639" y="4470399"/>
            <a:ext cx="6007100" cy="2275823"/>
          </a:xfrm>
          <a:prstGeom prst="rect">
            <a:avLst/>
          </a:prstGeom>
        </p:spPr>
      </p:pic>
    </p:spTree>
    <p:extLst>
      <p:ext uri="{BB962C8B-B14F-4D97-AF65-F5344CB8AC3E}">
        <p14:creationId xmlns:p14="http://schemas.microsoft.com/office/powerpoint/2010/main" val="2087557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4" name="CuadroTexto 3"/>
          <p:cNvSpPr txBox="1"/>
          <p:nvPr/>
        </p:nvSpPr>
        <p:spPr>
          <a:xfrm>
            <a:off x="2286000" y="946484"/>
            <a:ext cx="9688379" cy="156966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religión es un conjunto de dogmas, creencias, ritos y prácticas, usualmente basadas en un libro sagrado y seguidas por una comunidad. En cambio, la espiritualidad es la necesidad del ser humano de estar conectado con lo divino y manifestarlo en su vida diaria.</a:t>
            </a:r>
            <a:endParaRPr lang="es-ES_tradnl" sz="2400" dirty="0">
              <a:latin typeface="Candara" charset="0"/>
              <a:ea typeface="Candara" charset="0"/>
              <a:cs typeface="Candara" charset="0"/>
            </a:endParaRPr>
          </a:p>
        </p:txBody>
      </p:sp>
      <p:pic>
        <p:nvPicPr>
          <p:cNvPr id="6" name="Imagen 5"/>
          <p:cNvPicPr>
            <a:picLocks noChangeAspect="1"/>
          </p:cNvPicPr>
          <p:nvPr/>
        </p:nvPicPr>
        <p:blipFill>
          <a:blip r:embed="rId2"/>
          <a:stretch>
            <a:fillRect/>
          </a:stretch>
        </p:blipFill>
        <p:spPr>
          <a:xfrm>
            <a:off x="0" y="-1"/>
            <a:ext cx="2133600" cy="6858000"/>
          </a:xfrm>
          <a:prstGeom prst="rect">
            <a:avLst/>
          </a:prstGeom>
        </p:spPr>
      </p:pic>
      <p:pic>
        <p:nvPicPr>
          <p:cNvPr id="2" name="Imagen 1"/>
          <p:cNvPicPr>
            <a:picLocks noChangeAspect="1"/>
          </p:cNvPicPr>
          <p:nvPr/>
        </p:nvPicPr>
        <p:blipFill>
          <a:blip r:embed="rId3"/>
          <a:stretch>
            <a:fillRect/>
          </a:stretch>
        </p:blipFill>
        <p:spPr>
          <a:xfrm>
            <a:off x="2575424" y="2667493"/>
            <a:ext cx="9109529" cy="4042227"/>
          </a:xfrm>
          <a:prstGeom prst="rect">
            <a:avLst/>
          </a:prstGeom>
        </p:spPr>
      </p:pic>
    </p:spTree>
    <p:extLst>
      <p:ext uri="{BB962C8B-B14F-4D97-AF65-F5344CB8AC3E}">
        <p14:creationId xmlns:p14="http://schemas.microsoft.com/office/powerpoint/2010/main" val="21364101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2" name="CuadroTexto 1"/>
          <p:cNvSpPr txBox="1"/>
          <p:nvPr/>
        </p:nvSpPr>
        <p:spPr>
          <a:xfrm>
            <a:off x="2286000" y="914400"/>
            <a:ext cx="9688379" cy="156966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inteligencia emocional ayuda a enfrentar las circunstancias al poder regular tus emociones. La Inteligencia espiritual, al tomar contacto con Dios, te ayuda a crecer, con desapego de las circunstancias y mantener tu paz.</a:t>
            </a:r>
            <a:endParaRPr lang="es-ES_tradnl" sz="2400" dirty="0">
              <a:latin typeface="Candara" charset="0"/>
              <a:ea typeface="Candara" charset="0"/>
              <a:cs typeface="Candara" charset="0"/>
            </a:endParaRPr>
          </a:p>
        </p:txBody>
      </p:sp>
      <p:graphicFrame>
        <p:nvGraphicFramePr>
          <p:cNvPr id="5" name="Tabla 4"/>
          <p:cNvGraphicFramePr>
            <a:graphicFrameLocks noGrp="1"/>
          </p:cNvGraphicFramePr>
          <p:nvPr>
            <p:extLst>
              <p:ext uri="{D42A27DB-BD31-4B8C-83A1-F6EECF244321}">
                <p14:modId xmlns:p14="http://schemas.microsoft.com/office/powerpoint/2010/main" val="418629349"/>
              </p:ext>
            </p:extLst>
          </p:nvPr>
        </p:nvGraphicFramePr>
        <p:xfrm>
          <a:off x="4655703" y="3801533"/>
          <a:ext cx="5420587" cy="2377440"/>
        </p:xfrm>
        <a:graphic>
          <a:graphicData uri="http://schemas.openxmlformats.org/drawingml/2006/table">
            <a:tbl>
              <a:tblPr firstRow="1" bandRow="1">
                <a:tableStyleId>{5940675A-B579-460E-94D1-54222C63F5DA}</a:tableStyleId>
              </a:tblPr>
              <a:tblGrid>
                <a:gridCol w="2720249"/>
                <a:gridCol w="2700338"/>
              </a:tblGrid>
              <a:tr h="985520">
                <a:tc>
                  <a:txBody>
                    <a:bodyPr/>
                    <a:lstStyle/>
                    <a:p>
                      <a:pPr algn="ctr"/>
                      <a:r>
                        <a:rPr lang="es-ES_tradnl" sz="2400" dirty="0" smtClean="0">
                          <a:solidFill>
                            <a:srgbClr val="FF0000"/>
                          </a:solidFill>
                          <a:latin typeface="Candara" charset="0"/>
                          <a:ea typeface="Candara" charset="0"/>
                          <a:cs typeface="Candara" charset="0"/>
                        </a:rPr>
                        <a:t>Conciencia de nuestras emociones</a:t>
                      </a:r>
                      <a:endParaRPr lang="es-ES_tradnl" sz="2400" dirty="0">
                        <a:solidFill>
                          <a:srgbClr val="FF0000"/>
                        </a:solidFill>
                        <a:latin typeface="Candara" charset="0"/>
                        <a:ea typeface="Candara" charset="0"/>
                        <a:cs typeface="Candara" charset="0"/>
                      </a:endParaRPr>
                    </a:p>
                  </a:txBody>
                  <a:tcPr/>
                </a:tc>
                <a:tc>
                  <a:txBody>
                    <a:bodyPr/>
                    <a:lstStyle/>
                    <a:p>
                      <a:pPr algn="ctr"/>
                      <a:r>
                        <a:rPr lang="es-ES_tradnl" sz="2400" dirty="0" smtClean="0">
                          <a:solidFill>
                            <a:srgbClr val="FF0000"/>
                          </a:solidFill>
                          <a:latin typeface="Candara" charset="0"/>
                          <a:ea typeface="Candara" charset="0"/>
                          <a:cs typeface="Candara" charset="0"/>
                        </a:rPr>
                        <a:t>Gerencia de nuestras emociones</a:t>
                      </a:r>
                      <a:endParaRPr lang="es-ES_tradnl" sz="2400" dirty="0">
                        <a:solidFill>
                          <a:srgbClr val="FF0000"/>
                        </a:solidFill>
                        <a:latin typeface="Candara" charset="0"/>
                        <a:ea typeface="Candara" charset="0"/>
                        <a:cs typeface="Candara" charset="0"/>
                      </a:endParaRPr>
                    </a:p>
                  </a:txBody>
                  <a:tcPr/>
                </a:tc>
              </a:tr>
              <a:tr h="985520">
                <a:tc>
                  <a:txBody>
                    <a:bodyPr/>
                    <a:lstStyle/>
                    <a:p>
                      <a:pPr algn="ctr"/>
                      <a:r>
                        <a:rPr lang="es-ES_tradnl" sz="2400" dirty="0" smtClean="0">
                          <a:solidFill>
                            <a:srgbClr val="FF0000"/>
                          </a:solidFill>
                          <a:latin typeface="Candara" charset="0"/>
                          <a:ea typeface="Candara" charset="0"/>
                          <a:cs typeface="Candara" charset="0"/>
                        </a:rPr>
                        <a:t>Conciencia de las emociones de los demás</a:t>
                      </a:r>
                      <a:endParaRPr lang="es-ES_tradnl" sz="2400" dirty="0">
                        <a:solidFill>
                          <a:srgbClr val="FF0000"/>
                        </a:solidFill>
                        <a:latin typeface="Candara" charset="0"/>
                        <a:ea typeface="Candara" charset="0"/>
                        <a:cs typeface="Candara" charset="0"/>
                      </a:endParaRPr>
                    </a:p>
                  </a:txBody>
                  <a:tcPr/>
                </a:tc>
                <a:tc>
                  <a:txBody>
                    <a:bodyPr/>
                    <a:lstStyle/>
                    <a:p>
                      <a:pPr algn="ctr"/>
                      <a:r>
                        <a:rPr lang="es-ES_tradnl" sz="2400" dirty="0" smtClean="0">
                          <a:solidFill>
                            <a:srgbClr val="FF0000"/>
                          </a:solidFill>
                          <a:latin typeface="Candara" charset="0"/>
                          <a:ea typeface="Candara" charset="0"/>
                          <a:cs typeface="Candara" charset="0"/>
                        </a:rPr>
                        <a:t>Gerencia de las relaciones</a:t>
                      </a:r>
                      <a:endParaRPr lang="es-ES_tradnl" sz="2400" dirty="0">
                        <a:solidFill>
                          <a:srgbClr val="FF0000"/>
                        </a:solidFill>
                        <a:latin typeface="Candara" charset="0"/>
                        <a:ea typeface="Candara" charset="0"/>
                        <a:cs typeface="Candara" charset="0"/>
                      </a:endParaRPr>
                    </a:p>
                  </a:txBody>
                  <a:tcPr/>
                </a:tc>
              </a:tr>
            </a:tbl>
          </a:graphicData>
        </a:graphic>
      </p:graphicFrame>
      <p:sp>
        <p:nvSpPr>
          <p:cNvPr id="6" name="CuadroTexto 5"/>
          <p:cNvSpPr txBox="1"/>
          <p:nvPr/>
        </p:nvSpPr>
        <p:spPr>
          <a:xfrm>
            <a:off x="3826931" y="2603325"/>
            <a:ext cx="7078133" cy="830997"/>
          </a:xfrm>
          <a:prstGeom prst="rect">
            <a:avLst/>
          </a:prstGeom>
          <a:noFill/>
        </p:spPr>
        <p:txBody>
          <a:bodyPr wrap="square" rtlCol="0">
            <a:spAutoFit/>
          </a:bodyPr>
          <a:lstStyle/>
          <a:p>
            <a:pPr algn="ctr"/>
            <a:r>
              <a:rPr lang="es-ES_tradnl" sz="2400" b="1" dirty="0" smtClean="0">
                <a:latin typeface="Candara" charset="0"/>
                <a:ea typeface="Candara" charset="0"/>
                <a:cs typeface="Candara" charset="0"/>
              </a:rPr>
              <a:t>Inteligencia emocional</a:t>
            </a:r>
          </a:p>
          <a:p>
            <a:pPr algn="ctr"/>
            <a:r>
              <a:rPr lang="es-ES_tradnl" sz="2400" b="1" dirty="0" smtClean="0">
                <a:latin typeface="Candara" charset="0"/>
                <a:ea typeface="Candara" charset="0"/>
                <a:cs typeface="Candara" charset="0"/>
              </a:rPr>
              <a:t>Un enfoque desde la neurociencia</a:t>
            </a:r>
            <a:endParaRPr lang="es-ES_tradnl" sz="2400" b="1" dirty="0">
              <a:latin typeface="Candara" charset="0"/>
              <a:ea typeface="Candara" charset="0"/>
              <a:cs typeface="Candara" charset="0"/>
            </a:endParaRPr>
          </a:p>
        </p:txBody>
      </p:sp>
      <p:sp>
        <p:nvSpPr>
          <p:cNvPr id="7" name="CuadroTexto 6"/>
          <p:cNvSpPr txBox="1"/>
          <p:nvPr/>
        </p:nvSpPr>
        <p:spPr>
          <a:xfrm>
            <a:off x="2760131" y="4080933"/>
            <a:ext cx="1727200" cy="646331"/>
          </a:xfrm>
          <a:prstGeom prst="rect">
            <a:avLst/>
          </a:prstGeom>
          <a:noFill/>
        </p:spPr>
        <p:txBody>
          <a:bodyPr wrap="square" rtlCol="0">
            <a:spAutoFit/>
          </a:bodyPr>
          <a:lstStyle/>
          <a:p>
            <a:pPr algn="ctr"/>
            <a:r>
              <a:rPr lang="es-ES_tradnl" dirty="0" smtClean="0">
                <a:latin typeface="Candara" charset="0"/>
                <a:ea typeface="Candara" charset="0"/>
                <a:cs typeface="Candara" charset="0"/>
              </a:rPr>
              <a:t>Competencia Personal</a:t>
            </a:r>
            <a:endParaRPr lang="es-ES_tradnl" dirty="0">
              <a:latin typeface="Candara" charset="0"/>
              <a:ea typeface="Candara" charset="0"/>
              <a:cs typeface="Candara" charset="0"/>
            </a:endParaRPr>
          </a:p>
        </p:txBody>
      </p:sp>
      <p:sp>
        <p:nvSpPr>
          <p:cNvPr id="10" name="CuadroTexto 9"/>
          <p:cNvSpPr txBox="1"/>
          <p:nvPr/>
        </p:nvSpPr>
        <p:spPr>
          <a:xfrm>
            <a:off x="2844317" y="5338233"/>
            <a:ext cx="1727200" cy="646331"/>
          </a:xfrm>
          <a:prstGeom prst="rect">
            <a:avLst/>
          </a:prstGeom>
          <a:noFill/>
        </p:spPr>
        <p:txBody>
          <a:bodyPr wrap="square" rtlCol="0">
            <a:spAutoFit/>
          </a:bodyPr>
          <a:lstStyle/>
          <a:p>
            <a:pPr algn="ctr"/>
            <a:r>
              <a:rPr lang="es-ES_tradnl" dirty="0" smtClean="0">
                <a:latin typeface="Candara" charset="0"/>
                <a:ea typeface="Candara" charset="0"/>
                <a:cs typeface="Candara" charset="0"/>
              </a:rPr>
              <a:t>Competencia Social</a:t>
            </a:r>
            <a:endParaRPr lang="es-ES_tradnl" dirty="0">
              <a:latin typeface="Candara" charset="0"/>
              <a:ea typeface="Candara" charset="0"/>
              <a:cs typeface="Candara" charset="0"/>
            </a:endParaRPr>
          </a:p>
        </p:txBody>
      </p:sp>
      <p:pic>
        <p:nvPicPr>
          <p:cNvPr id="11" name="Imagen 10"/>
          <p:cNvPicPr>
            <a:picLocks noChangeAspect="1"/>
          </p:cNvPicPr>
          <p:nvPr/>
        </p:nvPicPr>
        <p:blipFill>
          <a:blip r:embed="rId2"/>
          <a:stretch>
            <a:fillRect/>
          </a:stretch>
        </p:blipFill>
        <p:spPr>
          <a:xfrm>
            <a:off x="0" y="-1"/>
            <a:ext cx="2133600" cy="6858000"/>
          </a:xfrm>
          <a:prstGeom prst="rect">
            <a:avLst/>
          </a:prstGeom>
        </p:spPr>
      </p:pic>
    </p:spTree>
    <p:extLst>
      <p:ext uri="{BB962C8B-B14F-4D97-AF65-F5344CB8AC3E}">
        <p14:creationId xmlns:p14="http://schemas.microsoft.com/office/powerpoint/2010/main" val="329655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3" name="CuadroTexto 2"/>
          <p:cNvSpPr txBox="1"/>
          <p:nvPr/>
        </p:nvSpPr>
        <p:spPr>
          <a:xfrm>
            <a:off x="2286000" y="931333"/>
            <a:ext cx="9688379" cy="1569660"/>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La neurociencia nos dice que la espiritualidad no sólo activa los lóbulos parietales del cerebro, sino que además activa otras zonas del cerebro como la zona prefrontal, el cíngulo y la ínsula. En conclusión, la espiritualidad activa un conjunto de zonas de nuestro cerebro.  </a:t>
            </a:r>
            <a:endParaRPr lang="es-ES_tradnl" sz="2400" dirty="0">
              <a:latin typeface="Candara" charset="0"/>
              <a:ea typeface="Candara" charset="0"/>
              <a:cs typeface="Candara" charset="0"/>
            </a:endParaRPr>
          </a:p>
        </p:txBody>
      </p:sp>
      <p:pic>
        <p:nvPicPr>
          <p:cNvPr id="6" name="Imagen 5"/>
          <p:cNvPicPr>
            <a:picLocks noChangeAspect="1"/>
          </p:cNvPicPr>
          <p:nvPr/>
        </p:nvPicPr>
        <p:blipFill>
          <a:blip r:embed="rId2"/>
          <a:stretch>
            <a:fillRect/>
          </a:stretch>
        </p:blipFill>
        <p:spPr>
          <a:xfrm>
            <a:off x="0" y="-1"/>
            <a:ext cx="2133600" cy="6858000"/>
          </a:xfrm>
          <a:prstGeom prst="rect">
            <a:avLst/>
          </a:prstGeom>
        </p:spPr>
      </p:pic>
      <p:pic>
        <p:nvPicPr>
          <p:cNvPr id="2" name="Imagen 1"/>
          <p:cNvPicPr>
            <a:picLocks noChangeAspect="1"/>
          </p:cNvPicPr>
          <p:nvPr/>
        </p:nvPicPr>
        <p:blipFill>
          <a:blip r:embed="rId3"/>
          <a:stretch>
            <a:fillRect/>
          </a:stretch>
        </p:blipFill>
        <p:spPr>
          <a:xfrm>
            <a:off x="4078515" y="2500993"/>
            <a:ext cx="5758630" cy="4228285"/>
          </a:xfrm>
          <a:prstGeom prst="rect">
            <a:avLst/>
          </a:prstGeom>
        </p:spPr>
      </p:pic>
    </p:spTree>
    <p:extLst>
      <p:ext uri="{BB962C8B-B14F-4D97-AF65-F5344CB8AC3E}">
        <p14:creationId xmlns:p14="http://schemas.microsoft.com/office/powerpoint/2010/main" val="12212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286000" y="210360"/>
            <a:ext cx="9688379" cy="584775"/>
          </a:xfrm>
          <a:prstGeom prst="rect">
            <a:avLst/>
          </a:prstGeom>
          <a:noFill/>
          <a:ln>
            <a:solidFill>
              <a:schemeClr val="tx1">
                <a:lumMod val="50000"/>
                <a:lumOff val="50000"/>
              </a:schemeClr>
            </a:solidFill>
          </a:ln>
        </p:spPr>
        <p:txBody>
          <a:bodyPr wrap="square" rtlCol="0">
            <a:spAutoFit/>
          </a:bodyPr>
          <a:lstStyle/>
          <a:p>
            <a:pPr algn="r"/>
            <a:r>
              <a:rPr lang="es-ES_tradnl" sz="3200" b="1" dirty="0" smtClean="0">
                <a:latin typeface="Candara" charset="0"/>
                <a:ea typeface="Candara" charset="0"/>
                <a:cs typeface="Candara" charset="0"/>
              </a:rPr>
              <a:t>INTELIGENCIA ESPIRITUAL </a:t>
            </a:r>
            <a:endParaRPr lang="es-ES_tradnl" sz="3200" b="1" dirty="0">
              <a:latin typeface="Candara" charset="0"/>
              <a:ea typeface="Candara" charset="0"/>
              <a:cs typeface="Candara" charset="0"/>
            </a:endParaRPr>
          </a:p>
        </p:txBody>
      </p:sp>
      <p:sp>
        <p:nvSpPr>
          <p:cNvPr id="2" name="CuadroTexto 1"/>
          <p:cNvSpPr txBox="1"/>
          <p:nvPr/>
        </p:nvSpPr>
        <p:spPr>
          <a:xfrm>
            <a:off x="2286000" y="965200"/>
            <a:ext cx="9688379" cy="1200329"/>
          </a:xfrm>
          <a:prstGeom prst="rect">
            <a:avLst/>
          </a:prstGeom>
          <a:noFill/>
        </p:spPr>
        <p:txBody>
          <a:bodyPr wrap="square" rtlCol="0">
            <a:spAutoFit/>
          </a:bodyPr>
          <a:lstStyle/>
          <a:p>
            <a:pPr algn="just"/>
            <a:r>
              <a:rPr lang="es-ES_tradnl" sz="2400" dirty="0" smtClean="0">
                <a:latin typeface="Candara" charset="0"/>
                <a:ea typeface="Candara" charset="0"/>
                <a:cs typeface="Candara" charset="0"/>
              </a:rPr>
              <a:t>El </a:t>
            </a:r>
            <a:r>
              <a:rPr lang="es-ES_tradnl" sz="2400" dirty="0" smtClean="0">
                <a:latin typeface="Candara" charset="0"/>
                <a:ea typeface="Candara" charset="0"/>
                <a:cs typeface="Candara" charset="0"/>
                <a:hlinkClick r:id="rId2" action="ppaction://hlinkfile"/>
              </a:rPr>
              <a:t>ego</a:t>
            </a:r>
            <a:r>
              <a:rPr lang="es-ES_tradnl" sz="2400" dirty="0" smtClean="0">
                <a:latin typeface="Candara" charset="0"/>
                <a:ea typeface="Candara" charset="0"/>
                <a:cs typeface="Candara" charset="0"/>
              </a:rPr>
              <a:t> es aquello que hemos construido en la medida que hemos interactuado con nuestro entorno. Es una ilusión que nos permite mantener una imagen estable de nosotros mismos. </a:t>
            </a:r>
            <a:endParaRPr lang="es-ES_tradnl" sz="2400" dirty="0">
              <a:latin typeface="Candara" charset="0"/>
              <a:ea typeface="Candara" charset="0"/>
              <a:cs typeface="Candara" charset="0"/>
            </a:endParaRPr>
          </a:p>
        </p:txBody>
      </p:sp>
      <p:pic>
        <p:nvPicPr>
          <p:cNvPr id="7" name="Imagen 6"/>
          <p:cNvPicPr>
            <a:picLocks noChangeAspect="1"/>
          </p:cNvPicPr>
          <p:nvPr/>
        </p:nvPicPr>
        <p:blipFill>
          <a:blip r:embed="rId3"/>
          <a:stretch>
            <a:fillRect/>
          </a:stretch>
        </p:blipFill>
        <p:spPr>
          <a:xfrm>
            <a:off x="0" y="-1"/>
            <a:ext cx="2133600" cy="6858000"/>
          </a:xfrm>
          <a:prstGeom prst="rect">
            <a:avLst/>
          </a:prstGeom>
        </p:spPr>
      </p:pic>
      <p:pic>
        <p:nvPicPr>
          <p:cNvPr id="4" name="Imagen 3"/>
          <p:cNvPicPr>
            <a:picLocks noChangeAspect="1"/>
          </p:cNvPicPr>
          <p:nvPr/>
        </p:nvPicPr>
        <p:blipFill>
          <a:blip r:embed="rId4"/>
          <a:stretch>
            <a:fillRect/>
          </a:stretch>
        </p:blipFill>
        <p:spPr>
          <a:xfrm>
            <a:off x="3182734" y="2335594"/>
            <a:ext cx="7894910" cy="4253892"/>
          </a:xfrm>
          <a:prstGeom prst="rect">
            <a:avLst/>
          </a:prstGeom>
        </p:spPr>
      </p:pic>
    </p:spTree>
    <p:extLst>
      <p:ext uri="{BB962C8B-B14F-4D97-AF65-F5344CB8AC3E}">
        <p14:creationId xmlns:p14="http://schemas.microsoft.com/office/powerpoint/2010/main" val="1250490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1066</Words>
  <Application>Microsoft Macintosh PowerPoint</Application>
  <PresentationFormat>Personalizado</PresentationFormat>
  <Paragraphs>90</Paragraphs>
  <Slides>21</Slides>
  <Notes>12</Notes>
  <HiddenSlides>0</HiddenSlides>
  <MMClips>0</MMClips>
  <ScaleCrop>false</ScaleCrop>
  <HeadingPairs>
    <vt:vector size="4" baseType="variant">
      <vt:variant>
        <vt:lpstr>Tema</vt:lpstr>
      </vt:variant>
      <vt:variant>
        <vt:i4>1</vt:i4>
      </vt:variant>
      <vt:variant>
        <vt:lpstr>Títulos de diapositiva</vt:lpstr>
      </vt:variant>
      <vt:variant>
        <vt:i4>21</vt:i4>
      </vt:variant>
    </vt:vector>
  </HeadingPairs>
  <TitlesOfParts>
    <vt:vector size="2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OSCAR A. PÉREZ SAYAGO</dc:creator>
  <cp:lastModifiedBy>Usuario de Microsoft Office</cp:lastModifiedBy>
  <cp:revision>45</cp:revision>
  <dcterms:created xsi:type="dcterms:W3CDTF">2017-01-21T01:14:26Z</dcterms:created>
  <dcterms:modified xsi:type="dcterms:W3CDTF">2017-03-31T11:25:40Z</dcterms:modified>
</cp:coreProperties>
</file>